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BAFE30-CE88-4CC7-B6C5-BF3DCC5F86A8}">
  <a:tblStyle styleId="{09BAFE30-CE88-4CC7-B6C5-BF3DCC5F86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HelveticaNeue-bold.fntdata"/><Relationship Id="rId12" Type="http://schemas.openxmlformats.org/officeDocument/2006/relationships/slide" Target="slides/slide6.xml"/><Relationship Id="rId34" Type="http://schemas.openxmlformats.org/officeDocument/2006/relationships/font" Target="fonts/HelveticaNeue-regular.fntdata"/><Relationship Id="rId15" Type="http://schemas.openxmlformats.org/officeDocument/2006/relationships/slide" Target="slides/slide9.xml"/><Relationship Id="rId37" Type="http://schemas.openxmlformats.org/officeDocument/2006/relationships/font" Target="fonts/HelveticaNeue-boldItalic.fntdata"/><Relationship Id="rId14" Type="http://schemas.openxmlformats.org/officeDocument/2006/relationships/slide" Target="slides/slide8.xml"/><Relationship Id="rId36" Type="http://schemas.openxmlformats.org/officeDocument/2006/relationships/font" Target="fonts/HelveticaNeue-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faee3bb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faee3bb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3efb028de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3efb028de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3efb028de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3efb028de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3efb028de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3efb028de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3efb028de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3efb028de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3efb028de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3efb028de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3351102a31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3351102a31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3351102a31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3351102a31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a:t>PAX and RPM are both related to passengers, h</a:t>
            </a:r>
            <a:r>
              <a:rPr lang="zh-CN"/>
              <a:t>owever, the predicted values for both metrics are higher than actual figures, suggesting that while demand is recovering post-COVID, it has yet to fully rebound to expected levels. In contrast, the FLT (flights) metric shows a significant gap between predicted and actual values, with predictions much higher than reality. This discrepancy likely stems from policy restrictions that continue to limit flight availability, preventing the industry from operating at pre-pandemic capacity. Meanwhile, the Load Factor (LF) plot exhibits a near-perfect match between predicted and actual values, implying that while seat demand is gradually recovering, the number of available flights remains constrained. As a result, flights are operating at nearly full capacity, similar to pre-COVID levels, even though overall flight availability has yet to catch up.</a:t>
            </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3efb028de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3efb028de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3efb028de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3efb028de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351102a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351102a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3351102a3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3351102a3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3351102a3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3351102a3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Seasonal Decompositions Proved Seasonality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3f2ac4ead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3f2ac4ead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3efb028de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3efb028de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3351102a31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3351102a31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3351102a31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3351102a3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3f0f7f57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3f0f7f57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3f0f7f57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3f0f7f57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3351102a3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3351102a3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3351102a31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3351102a31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351102a3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3351102a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PACF plots indicate that the airline traffic metrics have a strong immediate lag-1 correlation, suggesting that past values significantly influence current values. However, higher-order lags quickly diminish, indicating a short-term dependency structure. The seasonal decomposition plots reveal clear long-term trends and strong seasonality across all metrics, with a substantial drop around 2020 due to the pandemic, followed by a gradual recovery. The residual plots show mostly stable patterns.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351102a3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3351102a3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The time series plots of Monthly Nominal GDP Index and Monthly Real GDP Index show strong upward trends, indicating non-stationarity. The ACF plots display slow decay, confirming persistent autocorrelation, while the PACF plots show a sharp drop after lag 1, suggesting a need for first-order differencing. The residual plots after differencing exhibit more stability but reveal large spikes around 2020. Data around 2020 will be removed for long-term trend forecasting.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3351102a3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3351102a3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time series plot of jet fuel prices shows strong volatility with clear upward trends and sharp fluctuations, particularly around 2008 and 2022, which is related to economic or geopolitical shocks. The ACF plot indicates a slow decay, confirming strong autocorrelation and trend persistence. The PACF plot has a significant lag-1 spike, suggesting that a first-order differencing (d=1) may help in making the series stationary. The residual plot after differencing shows reduced trend effects but retains volatility, I'll use box-cox transformation to stabilize volatility.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The Box-Cox transformed jet fuel price series shows a more stabilized variance compared to the original series, but it still exhibits noticeable fluctuations, particularly during economic crises and oil price shocks. While the transformation reduces heteroscedasticity, there are still periods of high volatility, especially around 2008, 2014, and 2020. This suggests that additional modeling techniques, such as differencing or GARCH models, might be necessary to further address volatility in the series.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3ddade85d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3ddade85d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3351102a3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3351102a3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744575"/>
            <a:ext cx="8520600" cy="2052600"/>
          </a:xfrm>
          <a:prstGeom prst="rect">
            <a:avLst/>
          </a:prstGeom>
          <a:noFill/>
          <a:ln>
            <a:noFill/>
          </a:ln>
        </p:spPr>
        <p:txBody>
          <a:bodyPr anchorCtr="0" anchor="b" bIns="45700" lIns="0" spcFirstLastPara="1" rIns="0" wrap="square" tIns="45700">
            <a:normAutofit/>
          </a:bodyPr>
          <a:lstStyle>
            <a:lvl1pPr lvl="0" algn="ctr">
              <a:lnSpc>
                <a:spcPct val="9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2"/>
          <p:cNvSpPr txBox="1"/>
          <p:nvPr>
            <p:ph idx="1" type="subTitle"/>
          </p:nvPr>
        </p:nvSpPr>
        <p:spPr>
          <a:xfrm>
            <a:off x="311700" y="2834125"/>
            <a:ext cx="8520600" cy="792600"/>
          </a:xfrm>
          <a:prstGeom prst="rect">
            <a:avLst/>
          </a:prstGeom>
          <a:noFill/>
          <a:ln>
            <a:noFill/>
          </a:ln>
        </p:spPr>
        <p:txBody>
          <a:bodyPr anchorCtr="0" anchor="t" bIns="45700" lIns="0" spcFirstLastPara="1" rIns="0" wrap="square" tIns="45700">
            <a:normAutofit/>
          </a:bodyPr>
          <a:lstStyle>
            <a:lvl1pPr lvl="0" algn="ctr">
              <a:lnSpc>
                <a:spcPct val="100000"/>
              </a:lnSpc>
              <a:spcBef>
                <a:spcPts val="1000"/>
              </a:spcBef>
              <a:spcAft>
                <a:spcPts val="0"/>
              </a:spcAft>
              <a:buSzPts val="2800"/>
              <a:buNone/>
              <a:defRPr sz="2800"/>
            </a:lvl1pPr>
            <a:lvl2pPr lvl="1" algn="ctr">
              <a:lnSpc>
                <a:spcPct val="100000"/>
              </a:lnSpc>
              <a:spcBef>
                <a:spcPts val="500"/>
              </a:spcBef>
              <a:spcAft>
                <a:spcPts val="0"/>
              </a:spcAft>
              <a:buSzPts val="2800"/>
              <a:buNone/>
              <a:defRPr sz="2800"/>
            </a:lvl2pPr>
            <a:lvl3pPr lvl="2" algn="ctr">
              <a:lnSpc>
                <a:spcPct val="100000"/>
              </a:lnSpc>
              <a:spcBef>
                <a:spcPts val="500"/>
              </a:spcBef>
              <a:spcAft>
                <a:spcPts val="0"/>
              </a:spcAft>
              <a:buSzPts val="2800"/>
              <a:buNone/>
              <a:defRPr sz="2800"/>
            </a:lvl3pPr>
            <a:lvl4pPr lvl="3" algn="ctr">
              <a:lnSpc>
                <a:spcPct val="100000"/>
              </a:lnSpc>
              <a:spcBef>
                <a:spcPts val="500"/>
              </a:spcBef>
              <a:spcAft>
                <a:spcPts val="0"/>
              </a:spcAft>
              <a:buSzPts val="2800"/>
              <a:buNone/>
              <a:defRPr sz="2800"/>
            </a:lvl4pPr>
            <a:lvl5pPr lvl="4" algn="ctr">
              <a:lnSpc>
                <a:spcPct val="100000"/>
              </a:lnSpc>
              <a:spcBef>
                <a:spcPts val="500"/>
              </a:spcBef>
              <a:spcAft>
                <a:spcPts val="0"/>
              </a:spcAft>
              <a:buSzPts val="2800"/>
              <a:buNone/>
              <a:defRPr sz="2800"/>
            </a:lvl5pPr>
            <a:lvl6pPr lvl="5" algn="ctr">
              <a:lnSpc>
                <a:spcPct val="100000"/>
              </a:lnSpc>
              <a:spcBef>
                <a:spcPts val="500"/>
              </a:spcBef>
              <a:spcAft>
                <a:spcPts val="0"/>
              </a:spcAft>
              <a:buSzPts val="2800"/>
              <a:buNone/>
              <a:defRPr sz="2800"/>
            </a:lvl6pPr>
            <a:lvl7pPr lvl="6" algn="ctr">
              <a:lnSpc>
                <a:spcPct val="100000"/>
              </a:lnSpc>
              <a:spcBef>
                <a:spcPts val="500"/>
              </a:spcBef>
              <a:spcAft>
                <a:spcPts val="0"/>
              </a:spcAft>
              <a:buSzPts val="2800"/>
              <a:buNone/>
              <a:defRPr sz="2800"/>
            </a:lvl7pPr>
            <a:lvl8pPr lvl="7" algn="ctr">
              <a:lnSpc>
                <a:spcPct val="100000"/>
              </a:lnSpc>
              <a:spcBef>
                <a:spcPts val="500"/>
              </a:spcBef>
              <a:spcAft>
                <a:spcPts val="0"/>
              </a:spcAft>
              <a:buSzPts val="2800"/>
              <a:buNone/>
              <a:defRPr sz="2800"/>
            </a:lvl8pPr>
            <a:lvl9pPr lvl="8" algn="ctr">
              <a:lnSpc>
                <a:spcPct val="100000"/>
              </a:lnSpc>
              <a:spcBef>
                <a:spcPts val="500"/>
              </a:spcBef>
              <a:spcAft>
                <a:spcPts val="0"/>
              </a:spcAft>
              <a:buSzPts val="2800"/>
              <a:buNone/>
              <a:defRPr sz="2800"/>
            </a:lvl9pPr>
          </a:lstStyle>
          <a:p/>
        </p:txBody>
      </p:sp>
      <p:sp>
        <p:nvSpPr>
          <p:cNvPr id="18" name="Google Shape;18;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Greystone" showMasterSp="0">
  <p:cSld name="Section Header Light Greystone">
    <p:bg>
      <p:bgPr>
        <a:solidFill>
          <a:schemeClr val="lt2"/>
        </a:solidFill>
      </p:bgPr>
    </p:bg>
    <p:spTree>
      <p:nvGrpSpPr>
        <p:cNvPr id="107" name="Shape 107"/>
        <p:cNvGrpSpPr/>
        <p:nvPr/>
      </p:nvGrpSpPr>
      <p:grpSpPr>
        <a:xfrm>
          <a:off x="0" y="0"/>
          <a:ext cx="0" cy="0"/>
          <a:chOff x="0" y="0"/>
          <a:chExt cx="0" cy="0"/>
        </a:xfrm>
      </p:grpSpPr>
      <p:grpSp>
        <p:nvGrpSpPr>
          <p:cNvPr id="108" name="Google Shape;108;p11"/>
          <p:cNvGrpSpPr/>
          <p:nvPr/>
        </p:nvGrpSpPr>
        <p:grpSpPr>
          <a:xfrm>
            <a:off x="0" y="4797356"/>
            <a:ext cx="9144000" cy="353080"/>
            <a:chOff x="0" y="6396465"/>
            <a:chExt cx="9144000" cy="470774"/>
          </a:xfrm>
        </p:grpSpPr>
        <p:sp>
          <p:nvSpPr>
            <p:cNvPr id="109" name="Google Shape;109;p11"/>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10" name="Google Shape;110;p11"/>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11" name="Google Shape;111;p11"/>
            <p:cNvPicPr preferRelativeResize="0"/>
            <p:nvPr/>
          </p:nvPicPr>
          <p:blipFill rotWithShape="1">
            <a:blip r:embed="rId2">
              <a:alphaModFix/>
            </a:blip>
            <a:srcRect b="0" l="0" r="0" t="0"/>
            <a:stretch/>
          </p:blipFill>
          <p:spPr>
            <a:xfrm>
              <a:off x="496296" y="6409934"/>
              <a:ext cx="2094394" cy="451789"/>
            </a:xfrm>
            <a:prstGeom prst="rect">
              <a:avLst/>
            </a:prstGeom>
            <a:noFill/>
            <a:ln>
              <a:noFill/>
            </a:ln>
          </p:spPr>
        </p:pic>
        <p:pic>
          <p:nvPicPr>
            <p:cNvPr id="112" name="Google Shape;112;p11"/>
            <p:cNvPicPr preferRelativeResize="0"/>
            <p:nvPr/>
          </p:nvPicPr>
          <p:blipFill rotWithShape="1">
            <a:blip r:embed="rId3">
              <a:alphaModFix/>
            </a:blip>
            <a:srcRect b="0" l="0" r="0" t="0"/>
            <a:stretch/>
          </p:blipFill>
          <p:spPr>
            <a:xfrm>
              <a:off x="3903217" y="6398195"/>
              <a:ext cx="2088050" cy="462356"/>
            </a:xfrm>
            <a:prstGeom prst="rect">
              <a:avLst/>
            </a:prstGeom>
            <a:noFill/>
            <a:ln>
              <a:noFill/>
            </a:ln>
          </p:spPr>
        </p:pic>
        <p:pic>
          <p:nvPicPr>
            <p:cNvPr id="113" name="Google Shape;113;p11"/>
            <p:cNvPicPr preferRelativeResize="0"/>
            <p:nvPr/>
          </p:nvPicPr>
          <p:blipFill rotWithShape="1">
            <a:blip r:embed="rId4">
              <a:alphaModFix/>
            </a:blip>
            <a:srcRect b="0" l="0" r="0" t="0"/>
            <a:stretch/>
          </p:blipFill>
          <p:spPr>
            <a:xfrm>
              <a:off x="2555997" y="6413546"/>
              <a:ext cx="2040331" cy="450969"/>
            </a:xfrm>
            <a:prstGeom prst="rect">
              <a:avLst/>
            </a:prstGeom>
            <a:noFill/>
            <a:ln>
              <a:noFill/>
            </a:ln>
          </p:spPr>
        </p:pic>
        <p:cxnSp>
          <p:nvCxnSpPr>
            <p:cNvPr id="114" name="Google Shape;114;p11"/>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15" name="Google Shape;115;p11"/>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116" name="Google Shape;116;p11"/>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CN"/>
              <a:t>‹#›</a:t>
            </a:fld>
            <a:endParaRPr/>
          </a:p>
        </p:txBody>
      </p:sp>
      <p:pic>
        <p:nvPicPr>
          <p:cNvPr id="117" name="Google Shape;117;p11"/>
          <p:cNvPicPr preferRelativeResize="0"/>
          <p:nvPr/>
        </p:nvPicPr>
        <p:blipFill rotWithShape="1">
          <a:blip r:embed="rId5">
            <a:alphaModFix amt="25000"/>
          </a:blip>
          <a:srcRect b="0" l="0" r="0" t="0"/>
          <a:stretch/>
        </p:blipFill>
        <p:spPr>
          <a:xfrm>
            <a:off x="6328664" y="0"/>
            <a:ext cx="2877310" cy="2517649"/>
          </a:xfrm>
          <a:prstGeom prst="rect">
            <a:avLst/>
          </a:prstGeom>
          <a:noFill/>
          <a:ln>
            <a:noFill/>
          </a:ln>
        </p:spPr>
      </p:pic>
      <p:sp>
        <p:nvSpPr>
          <p:cNvPr id="118" name="Google Shape;118;p11"/>
          <p:cNvSpPr txBox="1"/>
          <p:nvPr>
            <p:ph type="title"/>
          </p:nvPr>
        </p:nvSpPr>
        <p:spPr>
          <a:xfrm>
            <a:off x="623888" y="2078834"/>
            <a:ext cx="7891500" cy="1329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1"/>
          <p:cNvSpPr txBox="1"/>
          <p:nvPr>
            <p:ph idx="1" type="body"/>
          </p:nvPr>
        </p:nvSpPr>
        <p:spPr>
          <a:xfrm>
            <a:off x="633412" y="3468887"/>
            <a:ext cx="7877100" cy="9459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chemeClr val="dk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hite" showMasterSp="0">
  <p:cSld name="Section Header White">
    <p:bg>
      <p:bgPr>
        <a:solidFill>
          <a:schemeClr val="lt1"/>
        </a:solidFill>
      </p:bgPr>
    </p:bg>
    <p:spTree>
      <p:nvGrpSpPr>
        <p:cNvPr id="120" name="Shape 120"/>
        <p:cNvGrpSpPr/>
        <p:nvPr/>
      </p:nvGrpSpPr>
      <p:grpSpPr>
        <a:xfrm>
          <a:off x="0" y="0"/>
          <a:ext cx="0" cy="0"/>
          <a:chOff x="0" y="0"/>
          <a:chExt cx="0" cy="0"/>
        </a:xfrm>
      </p:grpSpPr>
      <p:grpSp>
        <p:nvGrpSpPr>
          <p:cNvPr id="121" name="Google Shape;121;p12"/>
          <p:cNvGrpSpPr/>
          <p:nvPr/>
        </p:nvGrpSpPr>
        <p:grpSpPr>
          <a:xfrm>
            <a:off x="0" y="4797356"/>
            <a:ext cx="9144000" cy="353080"/>
            <a:chOff x="0" y="6396465"/>
            <a:chExt cx="9144000" cy="470774"/>
          </a:xfrm>
        </p:grpSpPr>
        <p:sp>
          <p:nvSpPr>
            <p:cNvPr id="122" name="Google Shape;122;p12"/>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23" name="Google Shape;123;p12"/>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24" name="Google Shape;124;p12"/>
            <p:cNvPicPr preferRelativeResize="0"/>
            <p:nvPr/>
          </p:nvPicPr>
          <p:blipFill rotWithShape="1">
            <a:blip r:embed="rId2">
              <a:alphaModFix/>
            </a:blip>
            <a:srcRect b="0" l="0" r="0" t="0"/>
            <a:stretch/>
          </p:blipFill>
          <p:spPr>
            <a:xfrm>
              <a:off x="496296" y="6409934"/>
              <a:ext cx="2094394" cy="451789"/>
            </a:xfrm>
            <a:prstGeom prst="rect">
              <a:avLst/>
            </a:prstGeom>
            <a:noFill/>
            <a:ln>
              <a:noFill/>
            </a:ln>
          </p:spPr>
        </p:pic>
        <p:pic>
          <p:nvPicPr>
            <p:cNvPr id="125" name="Google Shape;125;p12"/>
            <p:cNvPicPr preferRelativeResize="0"/>
            <p:nvPr/>
          </p:nvPicPr>
          <p:blipFill rotWithShape="1">
            <a:blip r:embed="rId3">
              <a:alphaModFix/>
            </a:blip>
            <a:srcRect b="0" l="0" r="0" t="0"/>
            <a:stretch/>
          </p:blipFill>
          <p:spPr>
            <a:xfrm>
              <a:off x="3903217" y="6398195"/>
              <a:ext cx="2088050" cy="462356"/>
            </a:xfrm>
            <a:prstGeom prst="rect">
              <a:avLst/>
            </a:prstGeom>
            <a:noFill/>
            <a:ln>
              <a:noFill/>
            </a:ln>
          </p:spPr>
        </p:pic>
        <p:pic>
          <p:nvPicPr>
            <p:cNvPr id="126" name="Google Shape;126;p12"/>
            <p:cNvPicPr preferRelativeResize="0"/>
            <p:nvPr/>
          </p:nvPicPr>
          <p:blipFill rotWithShape="1">
            <a:blip r:embed="rId4">
              <a:alphaModFix/>
            </a:blip>
            <a:srcRect b="0" l="0" r="0" t="0"/>
            <a:stretch/>
          </p:blipFill>
          <p:spPr>
            <a:xfrm>
              <a:off x="2555997" y="6413546"/>
              <a:ext cx="2040331" cy="450969"/>
            </a:xfrm>
            <a:prstGeom prst="rect">
              <a:avLst/>
            </a:prstGeom>
            <a:noFill/>
            <a:ln>
              <a:noFill/>
            </a:ln>
          </p:spPr>
        </p:pic>
        <p:cxnSp>
          <p:nvCxnSpPr>
            <p:cNvPr id="127" name="Google Shape;127;p12"/>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28" name="Google Shape;128;p12"/>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pic>
        <p:nvPicPr>
          <p:cNvPr id="129" name="Google Shape;129;p12"/>
          <p:cNvPicPr preferRelativeResize="0"/>
          <p:nvPr/>
        </p:nvPicPr>
        <p:blipFill rotWithShape="1">
          <a:blip r:embed="rId5">
            <a:alphaModFix amt="10000"/>
          </a:blip>
          <a:srcRect b="0" l="0" r="0" t="0"/>
          <a:stretch/>
        </p:blipFill>
        <p:spPr>
          <a:xfrm>
            <a:off x="6328664" y="0"/>
            <a:ext cx="2877310" cy="2517649"/>
          </a:xfrm>
          <a:prstGeom prst="rect">
            <a:avLst/>
          </a:prstGeom>
          <a:noFill/>
          <a:ln>
            <a:noFill/>
          </a:ln>
        </p:spPr>
      </p:pic>
      <p:sp>
        <p:nvSpPr>
          <p:cNvPr id="130" name="Google Shape;130;p12"/>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CN"/>
              <a:t>‹#›</a:t>
            </a:fld>
            <a:endParaRPr/>
          </a:p>
        </p:txBody>
      </p:sp>
      <p:sp>
        <p:nvSpPr>
          <p:cNvPr id="131" name="Google Shape;131;p12"/>
          <p:cNvSpPr txBox="1"/>
          <p:nvPr>
            <p:ph type="title"/>
          </p:nvPr>
        </p:nvSpPr>
        <p:spPr>
          <a:xfrm>
            <a:off x="623888" y="2078834"/>
            <a:ext cx="7891500" cy="1329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2"/>
          <p:cNvSpPr txBox="1"/>
          <p:nvPr>
            <p:ph idx="1" type="body"/>
          </p:nvPr>
        </p:nvSpPr>
        <p:spPr>
          <a:xfrm>
            <a:off x="633412" y="3468887"/>
            <a:ext cx="7877100" cy="9459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Maroon" showMasterSp="0">
  <p:cSld name="Section Header Maroon">
    <p:bg>
      <p:bgPr>
        <a:solidFill>
          <a:schemeClr val="accent1"/>
        </a:solidFill>
      </p:bgPr>
    </p:bg>
    <p:spTree>
      <p:nvGrpSpPr>
        <p:cNvPr id="133" name="Shape 133"/>
        <p:cNvGrpSpPr/>
        <p:nvPr/>
      </p:nvGrpSpPr>
      <p:grpSpPr>
        <a:xfrm>
          <a:off x="0" y="0"/>
          <a:ext cx="0" cy="0"/>
          <a:chOff x="0" y="0"/>
          <a:chExt cx="0" cy="0"/>
        </a:xfrm>
      </p:grpSpPr>
      <p:grpSp>
        <p:nvGrpSpPr>
          <p:cNvPr id="134" name="Google Shape;134;p13"/>
          <p:cNvGrpSpPr/>
          <p:nvPr/>
        </p:nvGrpSpPr>
        <p:grpSpPr>
          <a:xfrm>
            <a:off x="0" y="4797356"/>
            <a:ext cx="9144000" cy="353080"/>
            <a:chOff x="0" y="6396465"/>
            <a:chExt cx="9144000" cy="470774"/>
          </a:xfrm>
        </p:grpSpPr>
        <p:sp>
          <p:nvSpPr>
            <p:cNvPr id="135" name="Google Shape;135;p13"/>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36" name="Google Shape;136;p13"/>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37" name="Google Shape;137;p13"/>
            <p:cNvPicPr preferRelativeResize="0"/>
            <p:nvPr/>
          </p:nvPicPr>
          <p:blipFill rotWithShape="1">
            <a:blip r:embed="rId2">
              <a:alphaModFix/>
            </a:blip>
            <a:srcRect b="0" l="0" r="37838" t="0"/>
            <a:stretch/>
          </p:blipFill>
          <p:spPr>
            <a:xfrm>
              <a:off x="496298" y="6409924"/>
              <a:ext cx="1301900" cy="451800"/>
            </a:xfrm>
            <a:prstGeom prst="rect">
              <a:avLst/>
            </a:prstGeom>
            <a:noFill/>
            <a:ln>
              <a:noFill/>
            </a:ln>
          </p:spPr>
        </p:pic>
      </p:grpSp>
      <p:pic>
        <p:nvPicPr>
          <p:cNvPr id="138" name="Google Shape;138;p13"/>
          <p:cNvPicPr preferRelativeResize="0"/>
          <p:nvPr/>
        </p:nvPicPr>
        <p:blipFill rotWithShape="1">
          <a:blip r:embed="rId3">
            <a:alphaModFix amt="50000"/>
          </a:blip>
          <a:srcRect b="0" l="0" r="0" t="0"/>
          <a:stretch/>
        </p:blipFill>
        <p:spPr>
          <a:xfrm>
            <a:off x="6328664" y="0"/>
            <a:ext cx="2877310" cy="2517649"/>
          </a:xfrm>
          <a:prstGeom prst="rect">
            <a:avLst/>
          </a:prstGeom>
          <a:noFill/>
          <a:ln>
            <a:noFill/>
          </a:ln>
        </p:spPr>
      </p:pic>
      <p:sp>
        <p:nvSpPr>
          <p:cNvPr id="139" name="Google Shape;139;p13"/>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latin typeface="Arial"/>
                <a:ea typeface="Arial"/>
                <a:cs typeface="Arial"/>
                <a:sym typeface="Arial"/>
              </a:defRPr>
            </a:lvl9pPr>
          </a:lstStyle>
          <a:p>
            <a:pPr indent="0" lvl="0" marL="0" rtl="0" algn="l">
              <a:spcBef>
                <a:spcPts val="0"/>
              </a:spcBef>
              <a:spcAft>
                <a:spcPts val="0"/>
              </a:spcAft>
              <a:buNone/>
            </a:pPr>
            <a:fld id="{00000000-1234-1234-1234-123412341234}" type="slidenum">
              <a:rPr lang="zh-CN"/>
              <a:t>‹#›</a:t>
            </a:fld>
            <a:endParaRPr/>
          </a:p>
        </p:txBody>
      </p:sp>
      <p:sp>
        <p:nvSpPr>
          <p:cNvPr id="140" name="Google Shape;140;p13"/>
          <p:cNvSpPr txBox="1"/>
          <p:nvPr>
            <p:ph type="title"/>
          </p:nvPr>
        </p:nvSpPr>
        <p:spPr>
          <a:xfrm>
            <a:off x="623888" y="2078834"/>
            <a:ext cx="7891500" cy="1329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Helvetica Neue"/>
              <a:buNone/>
              <a:defRPr sz="36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3"/>
          <p:cNvSpPr txBox="1"/>
          <p:nvPr>
            <p:ph idx="1" type="body"/>
          </p:nvPr>
        </p:nvSpPr>
        <p:spPr>
          <a:xfrm>
            <a:off x="633462" y="3543512"/>
            <a:ext cx="7877100" cy="9459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chemeClr val="lt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600"/>
              <a:buNone/>
              <a:defRPr/>
            </a:lvl4pPr>
            <a:lvl5pPr indent="-228600" lvl="4" marL="2286000" algn="l">
              <a:lnSpc>
                <a:spcPct val="90000"/>
              </a:lnSpc>
              <a:spcBef>
                <a:spcPts val="500"/>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42" name="Shape 142"/>
        <p:cNvGrpSpPr/>
        <p:nvPr/>
      </p:nvGrpSpPr>
      <p:grpSpPr>
        <a:xfrm>
          <a:off x="0" y="0"/>
          <a:ext cx="0" cy="0"/>
          <a:chOff x="0" y="0"/>
          <a:chExt cx="0" cy="0"/>
        </a:xfrm>
      </p:grpSpPr>
      <p:sp>
        <p:nvSpPr>
          <p:cNvPr id="143" name="Google Shape;143;p14"/>
          <p:cNvSpPr txBox="1"/>
          <p:nvPr>
            <p:ph idx="1" type="body"/>
          </p:nvPr>
        </p:nvSpPr>
        <p:spPr>
          <a:xfrm>
            <a:off x="628650" y="1910714"/>
            <a:ext cx="3886200" cy="27315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Char char="•"/>
              <a:defRPr sz="2400">
                <a:solidFill>
                  <a:schemeClr val="dk2"/>
                </a:solidFill>
                <a:latin typeface="Helvetica Neue"/>
                <a:ea typeface="Helvetica Neue"/>
                <a:cs typeface="Helvetica Neue"/>
                <a:sym typeface="Helvetica Neue"/>
              </a:defRPr>
            </a:lvl1pPr>
            <a:lvl2pPr indent="-355600" lvl="1" marL="914400" algn="l">
              <a:lnSpc>
                <a:spcPct val="90000"/>
              </a:lnSpc>
              <a:spcBef>
                <a:spcPts val="500"/>
              </a:spcBef>
              <a:spcAft>
                <a:spcPts val="0"/>
              </a:spcAft>
              <a:buSzPts val="2000"/>
              <a:buChar char="•"/>
              <a:defRPr sz="20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Char char="•"/>
              <a:defRPr sz="1800">
                <a:solidFill>
                  <a:schemeClr val="dk2"/>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SzPts val="1600"/>
              <a:buChar char="•"/>
              <a:defRPr sz="1600">
                <a:solidFill>
                  <a:schemeClr val="dk2"/>
                </a:solidFill>
                <a:latin typeface="Helvetica Neue"/>
                <a:ea typeface="Helvetica Neue"/>
                <a:cs typeface="Helvetica Neue"/>
                <a:sym typeface="Helvetica Neue"/>
              </a:defRPr>
            </a:lvl4pPr>
            <a:lvl5pPr indent="-317500" lvl="4" marL="2286000" algn="l">
              <a:lnSpc>
                <a:spcPct val="90000"/>
              </a:lnSpc>
              <a:spcBef>
                <a:spcPts val="500"/>
              </a:spcBef>
              <a:spcAft>
                <a:spcPts val="0"/>
              </a:spcAft>
              <a:buSzPts val="1400"/>
              <a:buChar char="•"/>
              <a:defRPr sz="14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14"/>
          <p:cNvSpPr txBox="1"/>
          <p:nvPr>
            <p:ph idx="2" type="body"/>
          </p:nvPr>
        </p:nvSpPr>
        <p:spPr>
          <a:xfrm>
            <a:off x="4644976" y="1910714"/>
            <a:ext cx="3886200" cy="27315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Char char="•"/>
              <a:defRPr sz="2400">
                <a:solidFill>
                  <a:schemeClr val="dk2"/>
                </a:solidFill>
                <a:latin typeface="Helvetica Neue"/>
                <a:ea typeface="Helvetica Neue"/>
                <a:cs typeface="Helvetica Neue"/>
                <a:sym typeface="Helvetica Neue"/>
              </a:defRPr>
            </a:lvl1pPr>
            <a:lvl2pPr indent="-355600" lvl="1" marL="914400" algn="l">
              <a:lnSpc>
                <a:spcPct val="90000"/>
              </a:lnSpc>
              <a:spcBef>
                <a:spcPts val="500"/>
              </a:spcBef>
              <a:spcAft>
                <a:spcPts val="0"/>
              </a:spcAft>
              <a:buSzPts val="2000"/>
              <a:buChar char="•"/>
              <a:defRPr sz="20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Char char="•"/>
              <a:defRPr sz="1800">
                <a:solidFill>
                  <a:schemeClr val="dk2"/>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SzPts val="1600"/>
              <a:buChar char="•"/>
              <a:defRPr sz="1600">
                <a:solidFill>
                  <a:schemeClr val="dk2"/>
                </a:solidFill>
                <a:latin typeface="Helvetica Neue"/>
                <a:ea typeface="Helvetica Neue"/>
                <a:cs typeface="Helvetica Neue"/>
                <a:sym typeface="Helvetica Neue"/>
              </a:defRPr>
            </a:lvl4pPr>
            <a:lvl5pPr indent="-317500" lvl="4" marL="2286000" algn="l">
              <a:lnSpc>
                <a:spcPct val="90000"/>
              </a:lnSpc>
              <a:spcBef>
                <a:spcPts val="500"/>
              </a:spcBef>
              <a:spcAft>
                <a:spcPts val="0"/>
              </a:spcAft>
              <a:buSzPts val="1400"/>
              <a:buChar char="•"/>
              <a:defRPr sz="14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4"/>
          <p:cNvSpPr txBox="1"/>
          <p:nvPr>
            <p:ph idx="3" type="body"/>
          </p:nvPr>
        </p:nvSpPr>
        <p:spPr>
          <a:xfrm>
            <a:off x="629842" y="1260872"/>
            <a:ext cx="3868200" cy="618000"/>
          </a:xfrm>
          <a:prstGeom prst="rect">
            <a:avLst/>
          </a:prstGeom>
          <a:noFill/>
          <a:ln>
            <a:noFill/>
          </a:ln>
        </p:spPr>
        <p:txBody>
          <a:bodyPr anchorCtr="0" anchor="ctr" bIns="45700" lIns="0" spcFirstLastPara="1" rIns="0" wrap="square" tIns="45700">
            <a:normAutofit/>
          </a:bodyPr>
          <a:lstStyle>
            <a:lvl1pPr indent="-228600" lvl="0" marL="457200" algn="l">
              <a:lnSpc>
                <a:spcPct val="90000"/>
              </a:lnSpc>
              <a:spcBef>
                <a:spcPts val="1000"/>
              </a:spcBef>
              <a:spcAft>
                <a:spcPts val="0"/>
              </a:spcAft>
              <a:buSzPts val="1800"/>
              <a:buNone/>
              <a:defRPr b="1" sz="1800">
                <a:solidFill>
                  <a:schemeClr val="accent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6" name="Google Shape;146;p14"/>
          <p:cNvSpPr txBox="1"/>
          <p:nvPr>
            <p:ph idx="4" type="body"/>
          </p:nvPr>
        </p:nvSpPr>
        <p:spPr>
          <a:xfrm>
            <a:off x="4629150" y="1260872"/>
            <a:ext cx="3887400" cy="618000"/>
          </a:xfrm>
          <a:prstGeom prst="rect">
            <a:avLst/>
          </a:prstGeom>
          <a:noFill/>
          <a:ln>
            <a:noFill/>
          </a:ln>
        </p:spPr>
        <p:txBody>
          <a:bodyPr anchorCtr="0" anchor="ctr" bIns="45700" lIns="0" spcFirstLastPara="1" rIns="0" wrap="square" tIns="45700">
            <a:normAutofit/>
          </a:bodyPr>
          <a:lstStyle>
            <a:lvl1pPr indent="-228600" lvl="0" marL="457200" algn="l">
              <a:lnSpc>
                <a:spcPct val="90000"/>
              </a:lnSpc>
              <a:spcBef>
                <a:spcPts val="1000"/>
              </a:spcBef>
              <a:spcAft>
                <a:spcPts val="0"/>
              </a:spcAft>
              <a:buSzPts val="1800"/>
              <a:buNone/>
              <a:defRPr b="1" sz="1800">
                <a:solidFill>
                  <a:schemeClr val="accent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SzPts val="1600"/>
              <a:buNone/>
              <a:defRPr b="1" sz="1600"/>
            </a:lvl4pPr>
            <a:lvl5pPr indent="-228600" lvl="4" marL="2286000" algn="l">
              <a:lnSpc>
                <a:spcPct val="90000"/>
              </a:lnSpc>
              <a:spcBef>
                <a:spcPts val="500"/>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7" name="Google Shape;147;p14"/>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CN"/>
              <a:t>‹#›</a:t>
            </a:fld>
            <a:endParaRPr/>
          </a:p>
        </p:txBody>
      </p:sp>
      <p:sp>
        <p:nvSpPr>
          <p:cNvPr id="148" name="Google Shape;148;p14"/>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9" name="Shape 149"/>
        <p:cNvGrpSpPr/>
        <p:nvPr/>
      </p:nvGrpSpPr>
      <p:grpSpPr>
        <a:xfrm>
          <a:off x="0" y="0"/>
          <a:ext cx="0" cy="0"/>
          <a:chOff x="0" y="0"/>
          <a:chExt cx="0" cy="0"/>
        </a:xfrm>
      </p:grpSpPr>
      <p:sp>
        <p:nvSpPr>
          <p:cNvPr id="150" name="Google Shape;150;p15"/>
          <p:cNvSpPr txBox="1"/>
          <p:nvPr>
            <p:ph idx="1" type="body"/>
          </p:nvPr>
        </p:nvSpPr>
        <p:spPr>
          <a:xfrm>
            <a:off x="628650" y="1268730"/>
            <a:ext cx="7886700" cy="32634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Font typeface="Arial"/>
              <a:buChar char="•"/>
              <a:defRPr sz="2400">
                <a:solidFill>
                  <a:schemeClr val="dk2"/>
                </a:solidFill>
                <a:latin typeface="Helvetica Neue"/>
                <a:ea typeface="Helvetica Neue"/>
                <a:cs typeface="Helvetica Neue"/>
                <a:sym typeface="Helvetica Neue"/>
              </a:defRPr>
            </a:lvl1pPr>
            <a:lvl2pPr indent="-355600" lvl="1" marL="914400" algn="l">
              <a:lnSpc>
                <a:spcPct val="90000"/>
              </a:lnSpc>
              <a:spcBef>
                <a:spcPts val="500"/>
              </a:spcBef>
              <a:spcAft>
                <a:spcPts val="0"/>
              </a:spcAft>
              <a:buSzPts val="2000"/>
              <a:buFont typeface="Arial"/>
              <a:buChar char="•"/>
              <a:defRPr sz="20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Font typeface="Arial"/>
              <a:buChar char="•"/>
              <a:defRPr sz="1800">
                <a:solidFill>
                  <a:schemeClr val="dk2"/>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SzPts val="1600"/>
              <a:buFont typeface="Arial"/>
              <a:buChar char="•"/>
              <a:defRPr sz="1600">
                <a:solidFill>
                  <a:schemeClr val="dk2"/>
                </a:solidFill>
                <a:latin typeface="Helvetica Neue"/>
                <a:ea typeface="Helvetica Neue"/>
                <a:cs typeface="Helvetica Neue"/>
                <a:sym typeface="Helvetica Neue"/>
              </a:defRPr>
            </a:lvl4pPr>
            <a:lvl5pPr indent="-317500" lvl="4" marL="2286000" algn="l">
              <a:lnSpc>
                <a:spcPct val="90000"/>
              </a:lnSpc>
              <a:spcBef>
                <a:spcPts val="500"/>
              </a:spcBef>
              <a:spcAft>
                <a:spcPts val="0"/>
              </a:spcAft>
              <a:buSzPts val="1400"/>
              <a:buFont typeface="Arial"/>
              <a:buChar char="•"/>
              <a:defRPr sz="14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5"/>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CN"/>
              <a:t>‹#›</a:t>
            </a:fld>
            <a:endParaRPr/>
          </a:p>
        </p:txBody>
      </p:sp>
      <p:sp>
        <p:nvSpPr>
          <p:cNvPr id="152" name="Google Shape;152;p15"/>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53" name="Shape 153"/>
        <p:cNvGrpSpPr/>
        <p:nvPr/>
      </p:nvGrpSpPr>
      <p:grpSpPr>
        <a:xfrm>
          <a:off x="0" y="0"/>
          <a:ext cx="0" cy="0"/>
          <a:chOff x="0" y="0"/>
          <a:chExt cx="0" cy="0"/>
        </a:xfrm>
      </p:grpSpPr>
      <p:sp>
        <p:nvSpPr>
          <p:cNvPr id="154" name="Google Shape;154;p16"/>
          <p:cNvSpPr/>
          <p:nvPr>
            <p:ph idx="2" type="pic"/>
          </p:nvPr>
        </p:nvSpPr>
        <p:spPr>
          <a:xfrm>
            <a:off x="628650" y="1537097"/>
            <a:ext cx="5486400" cy="2858700"/>
          </a:xfrm>
          <a:prstGeom prst="rect">
            <a:avLst/>
          </a:prstGeom>
          <a:noFill/>
          <a:ln>
            <a:noFill/>
          </a:ln>
        </p:spPr>
      </p:sp>
      <p:sp>
        <p:nvSpPr>
          <p:cNvPr id="155" name="Google Shape;155;p16"/>
          <p:cNvSpPr txBox="1"/>
          <p:nvPr>
            <p:ph idx="1" type="body"/>
          </p:nvPr>
        </p:nvSpPr>
        <p:spPr>
          <a:xfrm>
            <a:off x="6456759" y="1543050"/>
            <a:ext cx="2057400" cy="28587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600"/>
              <a:buNone/>
              <a:defRPr sz="16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6" name="Google Shape;156;p16"/>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CN"/>
              <a:t>‹#›</a:t>
            </a:fld>
            <a:endParaRPr/>
          </a:p>
        </p:txBody>
      </p:sp>
      <p:sp>
        <p:nvSpPr>
          <p:cNvPr id="157" name="Google Shape;157;p16"/>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Bullets">
  <p:cSld name="Picture with Bullets">
    <p:spTree>
      <p:nvGrpSpPr>
        <p:cNvPr id="158" name="Shape 158"/>
        <p:cNvGrpSpPr/>
        <p:nvPr/>
      </p:nvGrpSpPr>
      <p:grpSpPr>
        <a:xfrm>
          <a:off x="0" y="0"/>
          <a:ext cx="0" cy="0"/>
          <a:chOff x="0" y="0"/>
          <a:chExt cx="0" cy="0"/>
        </a:xfrm>
      </p:grpSpPr>
      <p:sp>
        <p:nvSpPr>
          <p:cNvPr id="159" name="Google Shape;159;p17"/>
          <p:cNvSpPr txBox="1"/>
          <p:nvPr>
            <p:ph type="title"/>
          </p:nvPr>
        </p:nvSpPr>
        <p:spPr>
          <a:xfrm>
            <a:off x="628650" y="0"/>
            <a:ext cx="7886700" cy="994200"/>
          </a:xfrm>
          <a:prstGeom prst="rect">
            <a:avLst/>
          </a:prstGeom>
          <a:noFill/>
          <a:ln>
            <a:noFill/>
          </a:ln>
        </p:spPr>
        <p:txBody>
          <a:bodyPr anchorCtr="0" anchor="ctr" bIns="45700" lIns="0" spcFirstLastPara="1" rIns="0" wrap="square" tIns="45700">
            <a:normAutofit/>
          </a:bodyPr>
          <a:lstStyle>
            <a:lvl1pPr lvl="0" marR="0" algn="l">
              <a:lnSpc>
                <a:spcPct val="90000"/>
              </a:lnSpc>
              <a:spcBef>
                <a:spcPts val="0"/>
              </a:spcBef>
              <a:spcAft>
                <a:spcPts val="0"/>
              </a:spcAft>
              <a:buClr>
                <a:schemeClr val="accent1"/>
              </a:buClr>
              <a:buSzPts val="3600"/>
              <a:buFont typeface="Helvetica Neue"/>
              <a:buNone/>
              <a:defRPr b="0" i="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17"/>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zh-CN"/>
              <a:t>‹#›</a:t>
            </a:fld>
            <a:endParaRPr/>
          </a:p>
        </p:txBody>
      </p:sp>
      <p:sp>
        <p:nvSpPr>
          <p:cNvPr id="161" name="Google Shape;161;p17"/>
          <p:cNvSpPr/>
          <p:nvPr>
            <p:ph idx="2" type="pic"/>
          </p:nvPr>
        </p:nvSpPr>
        <p:spPr>
          <a:xfrm>
            <a:off x="628651" y="1358903"/>
            <a:ext cx="3791100" cy="3036900"/>
          </a:xfrm>
          <a:prstGeom prst="rect">
            <a:avLst/>
          </a:prstGeom>
          <a:noFill/>
          <a:ln>
            <a:noFill/>
          </a:ln>
        </p:spPr>
      </p:sp>
      <p:sp>
        <p:nvSpPr>
          <p:cNvPr id="162" name="Google Shape;162;p17"/>
          <p:cNvSpPr txBox="1"/>
          <p:nvPr>
            <p:ph idx="1" type="body"/>
          </p:nvPr>
        </p:nvSpPr>
        <p:spPr>
          <a:xfrm>
            <a:off x="4724399" y="1357313"/>
            <a:ext cx="3791100" cy="30444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Char char="•"/>
              <a:defRPr sz="2400">
                <a:solidFill>
                  <a:schemeClr val="dk2"/>
                </a:solidFill>
                <a:latin typeface="Helvetica Neue"/>
                <a:ea typeface="Helvetica Neue"/>
                <a:cs typeface="Helvetica Neue"/>
                <a:sym typeface="Helvetica Neue"/>
              </a:defRPr>
            </a:lvl1pPr>
            <a:lvl2pPr indent="-361950" lvl="1" marL="914400" algn="l">
              <a:lnSpc>
                <a:spcPct val="90000"/>
              </a:lnSpc>
              <a:spcBef>
                <a:spcPts val="500"/>
              </a:spcBef>
              <a:spcAft>
                <a:spcPts val="0"/>
              </a:spcAft>
              <a:buSzPts val="2100"/>
              <a:buChar char="•"/>
              <a:defRPr sz="21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Char char="•"/>
              <a:defRPr sz="1800">
                <a:solidFill>
                  <a:schemeClr val="dk2"/>
                </a:solidFill>
                <a:latin typeface="Helvetica Neue"/>
                <a:ea typeface="Helvetica Neue"/>
                <a:cs typeface="Helvetica Neue"/>
                <a:sym typeface="Helvetica Neue"/>
              </a:defRPr>
            </a:lvl3pPr>
            <a:lvl4pPr indent="-323850" lvl="3" marL="1828800" algn="l">
              <a:lnSpc>
                <a:spcPct val="90000"/>
              </a:lnSpc>
              <a:spcBef>
                <a:spcPts val="500"/>
              </a:spcBef>
              <a:spcAft>
                <a:spcPts val="0"/>
              </a:spcAft>
              <a:buSzPts val="1500"/>
              <a:buChar char="•"/>
              <a:defRPr sz="1500">
                <a:solidFill>
                  <a:schemeClr val="dk2"/>
                </a:solidFill>
                <a:latin typeface="Helvetica Neue"/>
                <a:ea typeface="Helvetica Neue"/>
                <a:cs typeface="Helvetica Neue"/>
                <a:sym typeface="Helvetica Neue"/>
              </a:defRPr>
            </a:lvl4pPr>
            <a:lvl5pPr indent="-323850" lvl="4" marL="2286000" algn="l">
              <a:lnSpc>
                <a:spcPct val="90000"/>
              </a:lnSpc>
              <a:spcBef>
                <a:spcPts val="500"/>
              </a:spcBef>
              <a:spcAft>
                <a:spcPts val="0"/>
              </a:spcAft>
              <a:buSzPts val="1500"/>
              <a:buChar char="•"/>
              <a:defRPr sz="1500">
                <a:solidFill>
                  <a:schemeClr val="dk2"/>
                </a:solidFill>
                <a:latin typeface="Helvetica Neue"/>
                <a:ea typeface="Helvetica Neue"/>
                <a:cs typeface="Helvetica Neue"/>
                <a:sym typeface="Helvetica Neue"/>
              </a:defRPr>
            </a:lvl5pPr>
            <a:lvl6pPr indent="-323850" lvl="5" marL="2743200" algn="l">
              <a:lnSpc>
                <a:spcPct val="90000"/>
              </a:lnSpc>
              <a:spcBef>
                <a:spcPts val="500"/>
              </a:spcBef>
              <a:spcAft>
                <a:spcPts val="0"/>
              </a:spcAft>
              <a:buClr>
                <a:schemeClr val="dk1"/>
              </a:buClr>
              <a:buSzPts val="1500"/>
              <a:buChar char="•"/>
              <a:defRPr sz="1500"/>
            </a:lvl6pPr>
            <a:lvl7pPr indent="-323850" lvl="6" marL="3200400" algn="l">
              <a:lnSpc>
                <a:spcPct val="90000"/>
              </a:lnSpc>
              <a:spcBef>
                <a:spcPts val="500"/>
              </a:spcBef>
              <a:spcAft>
                <a:spcPts val="0"/>
              </a:spcAft>
              <a:buClr>
                <a:schemeClr val="dk1"/>
              </a:buClr>
              <a:buSzPts val="1500"/>
              <a:buChar char="•"/>
              <a:defRPr sz="1500"/>
            </a:lvl7pPr>
            <a:lvl8pPr indent="-323850" lvl="7" marL="3657600" algn="l">
              <a:lnSpc>
                <a:spcPct val="90000"/>
              </a:lnSpc>
              <a:spcBef>
                <a:spcPts val="500"/>
              </a:spcBef>
              <a:spcAft>
                <a:spcPts val="0"/>
              </a:spcAft>
              <a:buClr>
                <a:schemeClr val="dk1"/>
              </a:buClr>
              <a:buSzPts val="1500"/>
              <a:buChar char="•"/>
              <a:defRPr sz="1500"/>
            </a:lvl8pPr>
            <a:lvl9pPr indent="-323850" lvl="8" marL="4114800" algn="l">
              <a:lnSpc>
                <a:spcPct val="90000"/>
              </a:lnSpc>
              <a:spcBef>
                <a:spcPts val="500"/>
              </a:spcBef>
              <a:spcAft>
                <a:spcPts val="0"/>
              </a:spcAft>
              <a:buClr>
                <a:schemeClr val="dk1"/>
              </a:buClr>
              <a:buSzPts val="1500"/>
              <a:buChar char="•"/>
              <a:defRPr sz="1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with Caption">
  <p:cSld name="3 Picture with Caption">
    <p:spTree>
      <p:nvGrpSpPr>
        <p:cNvPr id="163" name="Shape 163"/>
        <p:cNvGrpSpPr/>
        <p:nvPr/>
      </p:nvGrpSpPr>
      <p:grpSpPr>
        <a:xfrm>
          <a:off x="0" y="0"/>
          <a:ext cx="0" cy="0"/>
          <a:chOff x="0" y="0"/>
          <a:chExt cx="0" cy="0"/>
        </a:xfrm>
      </p:grpSpPr>
      <p:sp>
        <p:nvSpPr>
          <p:cNvPr id="164" name="Google Shape;164;p18"/>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zh-CN"/>
              <a:t>‹#›</a:t>
            </a:fld>
            <a:endParaRPr/>
          </a:p>
        </p:txBody>
      </p:sp>
      <p:sp>
        <p:nvSpPr>
          <p:cNvPr id="165" name="Google Shape;165;p18"/>
          <p:cNvSpPr/>
          <p:nvPr>
            <p:ph idx="2" type="pic"/>
          </p:nvPr>
        </p:nvSpPr>
        <p:spPr>
          <a:xfrm>
            <a:off x="628650" y="1692076"/>
            <a:ext cx="2494200" cy="1141500"/>
          </a:xfrm>
          <a:prstGeom prst="rect">
            <a:avLst/>
          </a:prstGeom>
          <a:noFill/>
          <a:ln>
            <a:noFill/>
          </a:ln>
        </p:spPr>
      </p:sp>
      <p:sp>
        <p:nvSpPr>
          <p:cNvPr id="166" name="Google Shape;166;p18"/>
          <p:cNvSpPr txBox="1"/>
          <p:nvPr>
            <p:ph idx="1" type="body"/>
          </p:nvPr>
        </p:nvSpPr>
        <p:spPr>
          <a:xfrm>
            <a:off x="628649" y="3001142"/>
            <a:ext cx="2494200" cy="6291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400"/>
              <a:buNone/>
              <a:defRPr sz="14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7" name="Google Shape;167;p18"/>
          <p:cNvSpPr txBox="1"/>
          <p:nvPr>
            <p:ph idx="3" type="body"/>
          </p:nvPr>
        </p:nvSpPr>
        <p:spPr>
          <a:xfrm>
            <a:off x="3324114" y="3001142"/>
            <a:ext cx="2495700" cy="6291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400"/>
              <a:buNone/>
              <a:defRPr sz="14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8" name="Google Shape;168;p18"/>
          <p:cNvSpPr txBox="1"/>
          <p:nvPr>
            <p:ph idx="4" type="body"/>
          </p:nvPr>
        </p:nvSpPr>
        <p:spPr>
          <a:xfrm>
            <a:off x="6019585" y="3001141"/>
            <a:ext cx="2495700" cy="6291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400"/>
              <a:buNone/>
              <a:defRPr sz="14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SzPts val="1000"/>
              <a:buNone/>
              <a:defRPr sz="1000"/>
            </a:lvl4pPr>
            <a:lvl5pPr indent="-228600" lvl="4" marL="2286000" algn="l">
              <a:lnSpc>
                <a:spcPct val="90000"/>
              </a:lnSpc>
              <a:spcBef>
                <a:spcPts val="500"/>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9" name="Google Shape;169;p18"/>
          <p:cNvSpPr/>
          <p:nvPr>
            <p:ph idx="5" type="pic"/>
          </p:nvPr>
        </p:nvSpPr>
        <p:spPr>
          <a:xfrm>
            <a:off x="3324117" y="1692271"/>
            <a:ext cx="2495700" cy="1142100"/>
          </a:xfrm>
          <a:prstGeom prst="rect">
            <a:avLst/>
          </a:prstGeom>
          <a:noFill/>
          <a:ln>
            <a:noFill/>
          </a:ln>
        </p:spPr>
      </p:sp>
      <p:sp>
        <p:nvSpPr>
          <p:cNvPr id="170" name="Google Shape;170;p18"/>
          <p:cNvSpPr/>
          <p:nvPr>
            <p:ph idx="6" type="pic"/>
          </p:nvPr>
        </p:nvSpPr>
        <p:spPr>
          <a:xfrm>
            <a:off x="6019584" y="1692271"/>
            <a:ext cx="2495700" cy="1142100"/>
          </a:xfrm>
          <a:prstGeom prst="rect">
            <a:avLst/>
          </a:prstGeom>
          <a:noFill/>
          <a:ln>
            <a:noFill/>
          </a:ln>
        </p:spPr>
      </p:sp>
      <p:sp>
        <p:nvSpPr>
          <p:cNvPr id="171" name="Google Shape;171;p18"/>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Full Slide" showMasterSp="0">
  <p:cSld name="Picture Full Slide">
    <p:spTree>
      <p:nvGrpSpPr>
        <p:cNvPr id="172" name="Shape 172"/>
        <p:cNvGrpSpPr/>
        <p:nvPr/>
      </p:nvGrpSpPr>
      <p:grpSpPr>
        <a:xfrm>
          <a:off x="0" y="0"/>
          <a:ext cx="0" cy="0"/>
          <a:chOff x="0" y="0"/>
          <a:chExt cx="0" cy="0"/>
        </a:xfrm>
      </p:grpSpPr>
      <p:sp>
        <p:nvSpPr>
          <p:cNvPr id="173" name="Google Shape;173;p19"/>
          <p:cNvSpPr/>
          <p:nvPr>
            <p:ph idx="2" type="pic"/>
          </p:nvPr>
        </p:nvSpPr>
        <p:spPr>
          <a:xfrm>
            <a:off x="0" y="1"/>
            <a:ext cx="9144000" cy="4797000"/>
          </a:xfrm>
          <a:prstGeom prst="rect">
            <a:avLst/>
          </a:prstGeom>
          <a:noFill/>
          <a:ln>
            <a:noFill/>
          </a:ln>
        </p:spPr>
      </p:sp>
      <p:grpSp>
        <p:nvGrpSpPr>
          <p:cNvPr id="174" name="Google Shape;174;p19"/>
          <p:cNvGrpSpPr/>
          <p:nvPr/>
        </p:nvGrpSpPr>
        <p:grpSpPr>
          <a:xfrm>
            <a:off x="0" y="4797356"/>
            <a:ext cx="9144000" cy="353080"/>
            <a:chOff x="0" y="6396465"/>
            <a:chExt cx="9144000" cy="470774"/>
          </a:xfrm>
        </p:grpSpPr>
        <p:sp>
          <p:nvSpPr>
            <p:cNvPr id="175" name="Google Shape;175;p19"/>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76" name="Google Shape;176;p19"/>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77" name="Google Shape;177;p19"/>
            <p:cNvPicPr preferRelativeResize="0"/>
            <p:nvPr/>
          </p:nvPicPr>
          <p:blipFill rotWithShape="1">
            <a:blip r:embed="rId2">
              <a:alphaModFix/>
            </a:blip>
            <a:srcRect b="0" l="0" r="0" t="0"/>
            <a:stretch/>
          </p:blipFill>
          <p:spPr>
            <a:xfrm>
              <a:off x="496296" y="6409934"/>
              <a:ext cx="2094394" cy="451789"/>
            </a:xfrm>
            <a:prstGeom prst="rect">
              <a:avLst/>
            </a:prstGeom>
            <a:noFill/>
            <a:ln>
              <a:noFill/>
            </a:ln>
          </p:spPr>
        </p:pic>
        <p:pic>
          <p:nvPicPr>
            <p:cNvPr id="178" name="Google Shape;178;p19"/>
            <p:cNvPicPr preferRelativeResize="0"/>
            <p:nvPr/>
          </p:nvPicPr>
          <p:blipFill rotWithShape="1">
            <a:blip r:embed="rId3">
              <a:alphaModFix/>
            </a:blip>
            <a:srcRect b="0" l="0" r="0" t="0"/>
            <a:stretch/>
          </p:blipFill>
          <p:spPr>
            <a:xfrm>
              <a:off x="3903217" y="6398195"/>
              <a:ext cx="2088050" cy="462356"/>
            </a:xfrm>
            <a:prstGeom prst="rect">
              <a:avLst/>
            </a:prstGeom>
            <a:noFill/>
            <a:ln>
              <a:noFill/>
            </a:ln>
          </p:spPr>
        </p:pic>
        <p:pic>
          <p:nvPicPr>
            <p:cNvPr id="179" name="Google Shape;179;p19"/>
            <p:cNvPicPr preferRelativeResize="0"/>
            <p:nvPr/>
          </p:nvPicPr>
          <p:blipFill rotWithShape="1">
            <a:blip r:embed="rId4">
              <a:alphaModFix/>
            </a:blip>
            <a:srcRect b="0" l="0" r="0" t="0"/>
            <a:stretch/>
          </p:blipFill>
          <p:spPr>
            <a:xfrm>
              <a:off x="2555997" y="6413546"/>
              <a:ext cx="2040331" cy="450969"/>
            </a:xfrm>
            <a:prstGeom prst="rect">
              <a:avLst/>
            </a:prstGeom>
            <a:noFill/>
            <a:ln>
              <a:noFill/>
            </a:ln>
          </p:spPr>
        </p:pic>
        <p:cxnSp>
          <p:nvCxnSpPr>
            <p:cNvPr id="180" name="Google Shape;180;p19"/>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81" name="Google Shape;181;p19"/>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182" name="Google Shape;182;p19"/>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icture Stacked" showMasterSp="0">
  <p:cSld name="4 Picture Stacked">
    <p:spTree>
      <p:nvGrpSpPr>
        <p:cNvPr id="183" name="Shape 183"/>
        <p:cNvGrpSpPr/>
        <p:nvPr/>
      </p:nvGrpSpPr>
      <p:grpSpPr>
        <a:xfrm>
          <a:off x="0" y="0"/>
          <a:ext cx="0" cy="0"/>
          <a:chOff x="0" y="0"/>
          <a:chExt cx="0" cy="0"/>
        </a:xfrm>
      </p:grpSpPr>
      <p:sp>
        <p:nvSpPr>
          <p:cNvPr id="184" name="Google Shape;184;p20"/>
          <p:cNvSpPr/>
          <p:nvPr>
            <p:ph idx="2" type="pic"/>
          </p:nvPr>
        </p:nvSpPr>
        <p:spPr>
          <a:xfrm>
            <a:off x="3" y="2423732"/>
            <a:ext cx="4538700" cy="2379600"/>
          </a:xfrm>
          <a:prstGeom prst="rect">
            <a:avLst/>
          </a:prstGeom>
          <a:noFill/>
          <a:ln>
            <a:noFill/>
          </a:ln>
        </p:spPr>
      </p:sp>
      <p:sp>
        <p:nvSpPr>
          <p:cNvPr id="185" name="Google Shape;185;p20"/>
          <p:cNvSpPr/>
          <p:nvPr>
            <p:ph idx="3" type="pic"/>
          </p:nvPr>
        </p:nvSpPr>
        <p:spPr>
          <a:xfrm>
            <a:off x="4605167" y="2423732"/>
            <a:ext cx="4538700" cy="2379600"/>
          </a:xfrm>
          <a:prstGeom prst="rect">
            <a:avLst/>
          </a:prstGeom>
          <a:noFill/>
          <a:ln>
            <a:noFill/>
          </a:ln>
        </p:spPr>
      </p:sp>
      <p:sp>
        <p:nvSpPr>
          <p:cNvPr id="186" name="Google Shape;186;p20"/>
          <p:cNvSpPr/>
          <p:nvPr>
            <p:ph idx="4" type="pic"/>
          </p:nvPr>
        </p:nvSpPr>
        <p:spPr>
          <a:xfrm>
            <a:off x="1" y="1"/>
            <a:ext cx="4538700" cy="2379600"/>
          </a:xfrm>
          <a:prstGeom prst="rect">
            <a:avLst/>
          </a:prstGeom>
          <a:noFill/>
          <a:ln>
            <a:noFill/>
          </a:ln>
        </p:spPr>
      </p:sp>
      <p:sp>
        <p:nvSpPr>
          <p:cNvPr id="187" name="Google Shape;187;p20"/>
          <p:cNvSpPr/>
          <p:nvPr>
            <p:ph idx="5" type="pic"/>
          </p:nvPr>
        </p:nvSpPr>
        <p:spPr>
          <a:xfrm>
            <a:off x="4605167" y="1"/>
            <a:ext cx="4538700" cy="2379600"/>
          </a:xfrm>
          <a:prstGeom prst="rect">
            <a:avLst/>
          </a:prstGeom>
          <a:noFill/>
          <a:ln>
            <a:noFill/>
          </a:ln>
        </p:spPr>
      </p:sp>
      <p:grpSp>
        <p:nvGrpSpPr>
          <p:cNvPr id="188" name="Google Shape;188;p20"/>
          <p:cNvGrpSpPr/>
          <p:nvPr/>
        </p:nvGrpSpPr>
        <p:grpSpPr>
          <a:xfrm>
            <a:off x="0" y="4797356"/>
            <a:ext cx="9144000" cy="353080"/>
            <a:chOff x="0" y="6396465"/>
            <a:chExt cx="9144000" cy="470774"/>
          </a:xfrm>
        </p:grpSpPr>
        <p:sp>
          <p:nvSpPr>
            <p:cNvPr id="189" name="Google Shape;189;p20"/>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90" name="Google Shape;190;p20"/>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91" name="Google Shape;191;p20"/>
            <p:cNvPicPr preferRelativeResize="0"/>
            <p:nvPr/>
          </p:nvPicPr>
          <p:blipFill rotWithShape="1">
            <a:blip r:embed="rId2">
              <a:alphaModFix/>
            </a:blip>
            <a:srcRect b="0" l="0" r="0" t="0"/>
            <a:stretch/>
          </p:blipFill>
          <p:spPr>
            <a:xfrm>
              <a:off x="496296" y="6409934"/>
              <a:ext cx="2094394" cy="451789"/>
            </a:xfrm>
            <a:prstGeom prst="rect">
              <a:avLst/>
            </a:prstGeom>
            <a:noFill/>
            <a:ln>
              <a:noFill/>
            </a:ln>
          </p:spPr>
        </p:pic>
        <p:pic>
          <p:nvPicPr>
            <p:cNvPr id="192" name="Google Shape;192;p20"/>
            <p:cNvPicPr preferRelativeResize="0"/>
            <p:nvPr/>
          </p:nvPicPr>
          <p:blipFill rotWithShape="1">
            <a:blip r:embed="rId3">
              <a:alphaModFix/>
            </a:blip>
            <a:srcRect b="0" l="0" r="0" t="0"/>
            <a:stretch/>
          </p:blipFill>
          <p:spPr>
            <a:xfrm>
              <a:off x="3903217" y="6398195"/>
              <a:ext cx="2088050" cy="462356"/>
            </a:xfrm>
            <a:prstGeom prst="rect">
              <a:avLst/>
            </a:prstGeom>
            <a:noFill/>
            <a:ln>
              <a:noFill/>
            </a:ln>
          </p:spPr>
        </p:pic>
        <p:pic>
          <p:nvPicPr>
            <p:cNvPr id="193" name="Google Shape;193;p20"/>
            <p:cNvPicPr preferRelativeResize="0"/>
            <p:nvPr/>
          </p:nvPicPr>
          <p:blipFill rotWithShape="1">
            <a:blip r:embed="rId4">
              <a:alphaModFix/>
            </a:blip>
            <a:srcRect b="0" l="0" r="0" t="0"/>
            <a:stretch/>
          </p:blipFill>
          <p:spPr>
            <a:xfrm>
              <a:off x="2555997" y="6413546"/>
              <a:ext cx="2040331" cy="450969"/>
            </a:xfrm>
            <a:prstGeom prst="rect">
              <a:avLst/>
            </a:prstGeom>
            <a:noFill/>
            <a:ln>
              <a:noFill/>
            </a:ln>
          </p:spPr>
        </p:pic>
        <p:cxnSp>
          <p:nvCxnSpPr>
            <p:cNvPr id="194" name="Google Shape;194;p20"/>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95" name="Google Shape;195;p20"/>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196" name="Google Shape;196;p20"/>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
          <p:cNvSpPr txBox="1"/>
          <p:nvPr>
            <p:ph type="title"/>
          </p:nvPr>
        </p:nvSpPr>
        <p:spPr>
          <a:xfrm>
            <a:off x="311700" y="445025"/>
            <a:ext cx="8520600" cy="5727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 type="body"/>
          </p:nvPr>
        </p:nvSpPr>
        <p:spPr>
          <a:xfrm>
            <a:off x="311700" y="1152475"/>
            <a:ext cx="8520600" cy="34164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Char char="•"/>
              <a:defRPr/>
            </a:lvl1pPr>
            <a:lvl2pPr indent="-355600" lvl="1" marL="914400" algn="l">
              <a:lnSpc>
                <a:spcPct val="90000"/>
              </a:lnSpc>
              <a:spcBef>
                <a:spcPts val="500"/>
              </a:spcBef>
              <a:spcAft>
                <a:spcPts val="0"/>
              </a:spcAft>
              <a:buSzPts val="2000"/>
              <a:buChar char="•"/>
              <a:defRPr/>
            </a:lvl2pPr>
            <a:lvl3pPr indent="-342900" lvl="2" marL="1371600" algn="l">
              <a:lnSpc>
                <a:spcPct val="90000"/>
              </a:lnSpc>
              <a:spcBef>
                <a:spcPts val="500"/>
              </a:spcBef>
              <a:spcAft>
                <a:spcPts val="0"/>
              </a:spcAft>
              <a:buSzPts val="1800"/>
              <a:buChar char="•"/>
              <a:defRPr/>
            </a:lvl3pPr>
            <a:lvl4pPr indent="-330200" lvl="3" marL="1828800" algn="l">
              <a:lnSpc>
                <a:spcPct val="90000"/>
              </a:lnSpc>
              <a:spcBef>
                <a:spcPts val="500"/>
              </a:spcBef>
              <a:spcAft>
                <a:spcPts val="0"/>
              </a:spcAft>
              <a:buSzPts val="1600"/>
              <a:buChar char="•"/>
              <a:defRPr/>
            </a:lvl4pPr>
            <a:lvl5pPr indent="-317500" lvl="4" marL="2286000" algn="l">
              <a:lnSpc>
                <a:spcPct val="90000"/>
              </a:lnSpc>
              <a:spcBef>
                <a:spcPts val="500"/>
              </a:spcBef>
              <a:spcAft>
                <a:spcPts val="0"/>
              </a:spcAft>
              <a:buSzPts val="1400"/>
              <a:buChar char="•"/>
              <a:defRPr/>
            </a:lvl5pPr>
            <a:lvl6pPr indent="-304800" lvl="5" marL="2743200" algn="l">
              <a:lnSpc>
                <a:spcPct val="90000"/>
              </a:lnSpc>
              <a:spcBef>
                <a:spcPts val="500"/>
              </a:spcBef>
              <a:spcAft>
                <a:spcPts val="0"/>
              </a:spcAft>
              <a:buSzPts val="1200"/>
              <a:buChar char="•"/>
              <a:defRPr/>
            </a:lvl6pPr>
            <a:lvl7pPr indent="-381000" lvl="6" marL="3200400" algn="l">
              <a:lnSpc>
                <a:spcPct val="90000"/>
              </a:lnSpc>
              <a:spcBef>
                <a:spcPts val="500"/>
              </a:spcBef>
              <a:spcAft>
                <a:spcPts val="0"/>
              </a:spcAft>
              <a:buSzPts val="2400"/>
              <a:buChar char="•"/>
              <a:defRPr/>
            </a:lvl7pPr>
            <a:lvl8pPr indent="-279400" lvl="7" marL="3657600" algn="l">
              <a:lnSpc>
                <a:spcPct val="90000"/>
              </a:lnSpc>
              <a:spcBef>
                <a:spcPts val="500"/>
              </a:spcBef>
              <a:spcAft>
                <a:spcPts val="0"/>
              </a:spcAft>
              <a:buSzPts val="800"/>
              <a:buChar char="•"/>
              <a:defRPr/>
            </a:lvl8pPr>
            <a:lvl9pPr indent="-381000" lvl="8" marL="4114800" algn="l">
              <a:lnSpc>
                <a:spcPct val="90000"/>
              </a:lnSpc>
              <a:spcBef>
                <a:spcPts val="500"/>
              </a:spcBef>
              <a:spcAft>
                <a:spcPts val="0"/>
              </a:spcAft>
              <a:buSzPts val="2400"/>
              <a:buChar char="•"/>
              <a:defRPr/>
            </a:lvl9pPr>
          </a:lstStyle>
          <a:p/>
        </p:txBody>
      </p:sp>
      <p:sp>
        <p:nvSpPr>
          <p:cNvPr id="22" name="Google Shape;22;p3"/>
          <p:cNvSpPr txBox="1"/>
          <p:nvPr>
            <p:ph idx="12" type="sldNum"/>
          </p:nvPr>
        </p:nvSpPr>
        <p:spPr>
          <a:xfrm>
            <a:off x="8487333" y="4749892"/>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ield" showMasterSp="0">
  <p:cSld name="Closing Slide Shield">
    <p:spTree>
      <p:nvGrpSpPr>
        <p:cNvPr id="197" name="Shape 197"/>
        <p:cNvGrpSpPr/>
        <p:nvPr/>
      </p:nvGrpSpPr>
      <p:grpSpPr>
        <a:xfrm>
          <a:off x="0" y="0"/>
          <a:ext cx="0" cy="0"/>
          <a:chOff x="0" y="0"/>
          <a:chExt cx="0" cy="0"/>
        </a:xfrm>
      </p:grpSpPr>
      <p:grpSp>
        <p:nvGrpSpPr>
          <p:cNvPr id="198" name="Google Shape;198;p21"/>
          <p:cNvGrpSpPr/>
          <p:nvPr/>
        </p:nvGrpSpPr>
        <p:grpSpPr>
          <a:xfrm>
            <a:off x="3911568" y="-1575672"/>
            <a:ext cx="6288303" cy="8137803"/>
            <a:chOff x="3946487" y="-2045539"/>
            <a:chExt cx="8193228" cy="10603000"/>
          </a:xfrm>
        </p:grpSpPr>
        <p:pic>
          <p:nvPicPr>
            <p:cNvPr id="199" name="Google Shape;199;p21"/>
            <p:cNvPicPr preferRelativeResize="0"/>
            <p:nvPr/>
          </p:nvPicPr>
          <p:blipFill rotWithShape="1">
            <a:blip r:embed="rId2">
              <a:alphaModFix amt="30000"/>
            </a:blip>
            <a:srcRect b="0" l="0" r="0" t="0"/>
            <a:stretch/>
          </p:blipFill>
          <p:spPr>
            <a:xfrm>
              <a:off x="3946487" y="-2045539"/>
              <a:ext cx="8193228" cy="10603000"/>
            </a:xfrm>
            <a:prstGeom prst="rect">
              <a:avLst/>
            </a:prstGeom>
            <a:noFill/>
            <a:ln>
              <a:noFill/>
            </a:ln>
          </p:spPr>
        </p:pic>
        <p:pic>
          <p:nvPicPr>
            <p:cNvPr id="200" name="Google Shape;200;p21"/>
            <p:cNvPicPr preferRelativeResize="0"/>
            <p:nvPr/>
          </p:nvPicPr>
          <p:blipFill rotWithShape="1">
            <a:blip r:embed="rId3">
              <a:alphaModFix amt="15000"/>
            </a:blip>
            <a:srcRect b="0" l="0" r="0" t="0"/>
            <a:stretch/>
          </p:blipFill>
          <p:spPr>
            <a:xfrm>
              <a:off x="5173001" y="758028"/>
              <a:ext cx="5641846" cy="4936615"/>
            </a:xfrm>
            <a:prstGeom prst="rect">
              <a:avLst/>
            </a:prstGeom>
            <a:noFill/>
            <a:ln>
              <a:noFill/>
            </a:ln>
          </p:spPr>
        </p:pic>
      </p:grpSp>
      <p:grpSp>
        <p:nvGrpSpPr>
          <p:cNvPr id="201" name="Google Shape;201;p21"/>
          <p:cNvGrpSpPr/>
          <p:nvPr/>
        </p:nvGrpSpPr>
        <p:grpSpPr>
          <a:xfrm>
            <a:off x="0" y="4797356"/>
            <a:ext cx="9144000" cy="353080"/>
            <a:chOff x="0" y="6396465"/>
            <a:chExt cx="9144000" cy="470774"/>
          </a:xfrm>
        </p:grpSpPr>
        <p:sp>
          <p:nvSpPr>
            <p:cNvPr id="202" name="Google Shape;202;p21"/>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203" name="Google Shape;203;p21"/>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204" name="Google Shape;204;p21"/>
            <p:cNvPicPr preferRelativeResize="0"/>
            <p:nvPr/>
          </p:nvPicPr>
          <p:blipFill rotWithShape="1">
            <a:blip r:embed="rId4">
              <a:alphaModFix/>
            </a:blip>
            <a:srcRect b="0" l="0" r="0" t="0"/>
            <a:stretch/>
          </p:blipFill>
          <p:spPr>
            <a:xfrm>
              <a:off x="496296" y="6409934"/>
              <a:ext cx="2094394" cy="451789"/>
            </a:xfrm>
            <a:prstGeom prst="rect">
              <a:avLst/>
            </a:prstGeom>
            <a:noFill/>
            <a:ln>
              <a:noFill/>
            </a:ln>
          </p:spPr>
        </p:pic>
        <p:pic>
          <p:nvPicPr>
            <p:cNvPr id="205" name="Google Shape;205;p21"/>
            <p:cNvPicPr preferRelativeResize="0"/>
            <p:nvPr/>
          </p:nvPicPr>
          <p:blipFill rotWithShape="1">
            <a:blip r:embed="rId5">
              <a:alphaModFix/>
            </a:blip>
            <a:srcRect b="0" l="0" r="0" t="0"/>
            <a:stretch/>
          </p:blipFill>
          <p:spPr>
            <a:xfrm>
              <a:off x="3903217" y="6398195"/>
              <a:ext cx="2088050" cy="462356"/>
            </a:xfrm>
            <a:prstGeom prst="rect">
              <a:avLst/>
            </a:prstGeom>
            <a:noFill/>
            <a:ln>
              <a:noFill/>
            </a:ln>
          </p:spPr>
        </p:pic>
        <p:pic>
          <p:nvPicPr>
            <p:cNvPr id="206" name="Google Shape;206;p21"/>
            <p:cNvPicPr preferRelativeResize="0"/>
            <p:nvPr/>
          </p:nvPicPr>
          <p:blipFill rotWithShape="1">
            <a:blip r:embed="rId6">
              <a:alphaModFix/>
            </a:blip>
            <a:srcRect b="0" l="0" r="0" t="0"/>
            <a:stretch/>
          </p:blipFill>
          <p:spPr>
            <a:xfrm>
              <a:off x="2555997" y="6413546"/>
              <a:ext cx="2040331" cy="450969"/>
            </a:xfrm>
            <a:prstGeom prst="rect">
              <a:avLst/>
            </a:prstGeom>
            <a:noFill/>
            <a:ln>
              <a:noFill/>
            </a:ln>
          </p:spPr>
        </p:pic>
        <p:cxnSp>
          <p:nvCxnSpPr>
            <p:cNvPr id="207" name="Google Shape;207;p21"/>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208" name="Google Shape;208;p21"/>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209" name="Google Shape;209;p21"/>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zh-CN"/>
              <a:t>‹#›</a:t>
            </a:fld>
            <a:endParaRPr/>
          </a:p>
        </p:txBody>
      </p:sp>
      <p:sp>
        <p:nvSpPr>
          <p:cNvPr id="210" name="Google Shape;210;p21"/>
          <p:cNvSpPr txBox="1"/>
          <p:nvPr>
            <p:ph idx="1" type="body"/>
          </p:nvPr>
        </p:nvSpPr>
        <p:spPr>
          <a:xfrm>
            <a:off x="699331" y="1823196"/>
            <a:ext cx="3872700" cy="14937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rgbClr val="76767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Grey Phoenix" showMasterSp="0">
  <p:cSld name="Closing Slide Grey Phoenix">
    <p:spTree>
      <p:nvGrpSpPr>
        <p:cNvPr id="211" name="Shape 211"/>
        <p:cNvGrpSpPr/>
        <p:nvPr/>
      </p:nvGrpSpPr>
      <p:grpSpPr>
        <a:xfrm>
          <a:off x="0" y="0"/>
          <a:ext cx="0" cy="0"/>
          <a:chOff x="0" y="0"/>
          <a:chExt cx="0" cy="0"/>
        </a:xfrm>
      </p:grpSpPr>
      <p:grpSp>
        <p:nvGrpSpPr>
          <p:cNvPr id="212" name="Google Shape;212;p22"/>
          <p:cNvGrpSpPr/>
          <p:nvPr/>
        </p:nvGrpSpPr>
        <p:grpSpPr>
          <a:xfrm>
            <a:off x="0" y="4797356"/>
            <a:ext cx="9144000" cy="353080"/>
            <a:chOff x="0" y="6396465"/>
            <a:chExt cx="9144000" cy="470774"/>
          </a:xfrm>
        </p:grpSpPr>
        <p:sp>
          <p:nvSpPr>
            <p:cNvPr id="213" name="Google Shape;213;p22"/>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214" name="Google Shape;214;p22"/>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215" name="Google Shape;215;p22"/>
            <p:cNvPicPr preferRelativeResize="0"/>
            <p:nvPr/>
          </p:nvPicPr>
          <p:blipFill rotWithShape="1">
            <a:blip r:embed="rId2">
              <a:alphaModFix/>
            </a:blip>
            <a:srcRect b="0" l="0" r="0" t="0"/>
            <a:stretch/>
          </p:blipFill>
          <p:spPr>
            <a:xfrm>
              <a:off x="496296" y="6409934"/>
              <a:ext cx="2094394" cy="451789"/>
            </a:xfrm>
            <a:prstGeom prst="rect">
              <a:avLst/>
            </a:prstGeom>
            <a:noFill/>
            <a:ln>
              <a:noFill/>
            </a:ln>
          </p:spPr>
        </p:pic>
        <p:pic>
          <p:nvPicPr>
            <p:cNvPr id="216" name="Google Shape;216;p22"/>
            <p:cNvPicPr preferRelativeResize="0"/>
            <p:nvPr/>
          </p:nvPicPr>
          <p:blipFill rotWithShape="1">
            <a:blip r:embed="rId3">
              <a:alphaModFix/>
            </a:blip>
            <a:srcRect b="0" l="0" r="0" t="0"/>
            <a:stretch/>
          </p:blipFill>
          <p:spPr>
            <a:xfrm>
              <a:off x="3903217" y="6398195"/>
              <a:ext cx="2088050" cy="462356"/>
            </a:xfrm>
            <a:prstGeom prst="rect">
              <a:avLst/>
            </a:prstGeom>
            <a:noFill/>
            <a:ln>
              <a:noFill/>
            </a:ln>
          </p:spPr>
        </p:pic>
        <p:pic>
          <p:nvPicPr>
            <p:cNvPr id="217" name="Google Shape;217;p22"/>
            <p:cNvPicPr preferRelativeResize="0"/>
            <p:nvPr/>
          </p:nvPicPr>
          <p:blipFill rotWithShape="1">
            <a:blip r:embed="rId4">
              <a:alphaModFix/>
            </a:blip>
            <a:srcRect b="0" l="0" r="0" t="0"/>
            <a:stretch/>
          </p:blipFill>
          <p:spPr>
            <a:xfrm>
              <a:off x="2555997" y="6413546"/>
              <a:ext cx="2040331" cy="450969"/>
            </a:xfrm>
            <a:prstGeom prst="rect">
              <a:avLst/>
            </a:prstGeom>
            <a:noFill/>
            <a:ln>
              <a:noFill/>
            </a:ln>
          </p:spPr>
        </p:pic>
        <p:cxnSp>
          <p:nvCxnSpPr>
            <p:cNvPr id="218" name="Google Shape;218;p22"/>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219" name="Google Shape;219;p22"/>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220" name="Google Shape;220;p22"/>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zh-CN"/>
              <a:t>‹#›</a:t>
            </a:fld>
            <a:endParaRPr/>
          </a:p>
        </p:txBody>
      </p:sp>
      <p:sp>
        <p:nvSpPr>
          <p:cNvPr id="221" name="Google Shape;221;p22"/>
          <p:cNvSpPr txBox="1"/>
          <p:nvPr>
            <p:ph idx="1" type="body"/>
          </p:nvPr>
        </p:nvSpPr>
        <p:spPr>
          <a:xfrm>
            <a:off x="699331" y="1823196"/>
            <a:ext cx="3872700" cy="14937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rgbClr val="76767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id="222" name="Google Shape;222;p22"/>
          <p:cNvPicPr preferRelativeResize="0"/>
          <p:nvPr/>
        </p:nvPicPr>
        <p:blipFill rotWithShape="1">
          <a:blip r:embed="rId5">
            <a:alphaModFix amt="15000"/>
          </a:blip>
          <a:srcRect b="0" l="0" r="0" t="0"/>
          <a:stretch/>
        </p:blipFill>
        <p:spPr>
          <a:xfrm>
            <a:off x="5166787" y="576072"/>
            <a:ext cx="4330161" cy="378889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Grey Bar" showMasterSp="0">
  <p:cSld name="Closing Slide Grey Bar">
    <p:spTree>
      <p:nvGrpSpPr>
        <p:cNvPr id="223" name="Shape 223"/>
        <p:cNvGrpSpPr/>
        <p:nvPr/>
      </p:nvGrpSpPr>
      <p:grpSpPr>
        <a:xfrm>
          <a:off x="0" y="0"/>
          <a:ext cx="0" cy="0"/>
          <a:chOff x="0" y="0"/>
          <a:chExt cx="0" cy="0"/>
        </a:xfrm>
      </p:grpSpPr>
      <p:grpSp>
        <p:nvGrpSpPr>
          <p:cNvPr id="224" name="Google Shape;224;p23"/>
          <p:cNvGrpSpPr/>
          <p:nvPr/>
        </p:nvGrpSpPr>
        <p:grpSpPr>
          <a:xfrm>
            <a:off x="5166360" y="-53340"/>
            <a:ext cx="5773547" cy="4853925"/>
            <a:chOff x="5166787" y="-71120"/>
            <a:chExt cx="5773547" cy="6471900"/>
          </a:xfrm>
        </p:grpSpPr>
        <p:sp>
          <p:nvSpPr>
            <p:cNvPr id="225" name="Google Shape;225;p23"/>
            <p:cNvSpPr/>
            <p:nvPr/>
          </p:nvSpPr>
          <p:spPr>
            <a:xfrm>
              <a:off x="5306906" y="-71120"/>
              <a:ext cx="3840600" cy="6471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226" name="Google Shape;226;p23"/>
            <p:cNvPicPr preferRelativeResize="0"/>
            <p:nvPr/>
          </p:nvPicPr>
          <p:blipFill rotWithShape="1">
            <a:blip r:embed="rId2">
              <a:alphaModFix amt="15000"/>
            </a:blip>
            <a:srcRect b="0" l="0" r="0" t="0"/>
            <a:stretch/>
          </p:blipFill>
          <p:spPr>
            <a:xfrm>
              <a:off x="5166787" y="750290"/>
              <a:ext cx="5773547" cy="5051855"/>
            </a:xfrm>
            <a:prstGeom prst="rect">
              <a:avLst/>
            </a:prstGeom>
            <a:noFill/>
            <a:ln>
              <a:noFill/>
            </a:ln>
          </p:spPr>
        </p:pic>
      </p:grpSp>
      <p:grpSp>
        <p:nvGrpSpPr>
          <p:cNvPr id="227" name="Google Shape;227;p23"/>
          <p:cNvGrpSpPr/>
          <p:nvPr/>
        </p:nvGrpSpPr>
        <p:grpSpPr>
          <a:xfrm>
            <a:off x="0" y="4797356"/>
            <a:ext cx="9144000" cy="353080"/>
            <a:chOff x="0" y="6396465"/>
            <a:chExt cx="9144000" cy="470774"/>
          </a:xfrm>
        </p:grpSpPr>
        <p:sp>
          <p:nvSpPr>
            <p:cNvPr id="228" name="Google Shape;228;p23"/>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229" name="Google Shape;229;p23"/>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230" name="Google Shape;230;p23"/>
            <p:cNvPicPr preferRelativeResize="0"/>
            <p:nvPr/>
          </p:nvPicPr>
          <p:blipFill rotWithShape="1">
            <a:blip r:embed="rId3">
              <a:alphaModFix/>
            </a:blip>
            <a:srcRect b="0" l="0" r="0" t="0"/>
            <a:stretch/>
          </p:blipFill>
          <p:spPr>
            <a:xfrm>
              <a:off x="496296" y="6409934"/>
              <a:ext cx="2094394" cy="451789"/>
            </a:xfrm>
            <a:prstGeom prst="rect">
              <a:avLst/>
            </a:prstGeom>
            <a:noFill/>
            <a:ln>
              <a:noFill/>
            </a:ln>
          </p:spPr>
        </p:pic>
        <p:pic>
          <p:nvPicPr>
            <p:cNvPr id="231" name="Google Shape;231;p23"/>
            <p:cNvPicPr preferRelativeResize="0"/>
            <p:nvPr/>
          </p:nvPicPr>
          <p:blipFill rotWithShape="1">
            <a:blip r:embed="rId4">
              <a:alphaModFix/>
            </a:blip>
            <a:srcRect b="0" l="0" r="0" t="0"/>
            <a:stretch/>
          </p:blipFill>
          <p:spPr>
            <a:xfrm>
              <a:off x="3903217" y="6398195"/>
              <a:ext cx="2088050" cy="462356"/>
            </a:xfrm>
            <a:prstGeom prst="rect">
              <a:avLst/>
            </a:prstGeom>
            <a:noFill/>
            <a:ln>
              <a:noFill/>
            </a:ln>
          </p:spPr>
        </p:pic>
        <p:pic>
          <p:nvPicPr>
            <p:cNvPr id="232" name="Google Shape;232;p23"/>
            <p:cNvPicPr preferRelativeResize="0"/>
            <p:nvPr/>
          </p:nvPicPr>
          <p:blipFill rotWithShape="1">
            <a:blip r:embed="rId5">
              <a:alphaModFix/>
            </a:blip>
            <a:srcRect b="0" l="0" r="0" t="0"/>
            <a:stretch/>
          </p:blipFill>
          <p:spPr>
            <a:xfrm>
              <a:off x="2555997" y="6413546"/>
              <a:ext cx="2040331" cy="450969"/>
            </a:xfrm>
            <a:prstGeom prst="rect">
              <a:avLst/>
            </a:prstGeom>
            <a:noFill/>
            <a:ln>
              <a:noFill/>
            </a:ln>
          </p:spPr>
        </p:pic>
        <p:cxnSp>
          <p:nvCxnSpPr>
            <p:cNvPr id="233" name="Google Shape;233;p23"/>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234" name="Google Shape;234;p23"/>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235" name="Google Shape;235;p23"/>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zh-CN"/>
              <a:t>‹#›</a:t>
            </a:fld>
            <a:endParaRPr/>
          </a:p>
        </p:txBody>
      </p:sp>
      <p:sp>
        <p:nvSpPr>
          <p:cNvPr id="236" name="Google Shape;236;p23"/>
          <p:cNvSpPr txBox="1"/>
          <p:nvPr>
            <p:ph idx="1" type="body"/>
          </p:nvPr>
        </p:nvSpPr>
        <p:spPr>
          <a:xfrm>
            <a:off x="699331" y="1823196"/>
            <a:ext cx="3872700" cy="14937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rgbClr val="767676"/>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y Bar" showMasterSp="0">
  <p:cSld name="Title Slide Grey Bar">
    <p:spTree>
      <p:nvGrpSpPr>
        <p:cNvPr id="237" name="Shape 237"/>
        <p:cNvGrpSpPr/>
        <p:nvPr/>
      </p:nvGrpSpPr>
      <p:grpSpPr>
        <a:xfrm>
          <a:off x="0" y="0"/>
          <a:ext cx="0" cy="0"/>
          <a:chOff x="0" y="0"/>
          <a:chExt cx="0" cy="0"/>
        </a:xfrm>
      </p:grpSpPr>
      <p:grpSp>
        <p:nvGrpSpPr>
          <p:cNvPr id="238" name="Google Shape;238;p24"/>
          <p:cNvGrpSpPr/>
          <p:nvPr/>
        </p:nvGrpSpPr>
        <p:grpSpPr>
          <a:xfrm>
            <a:off x="5166360" y="-53340"/>
            <a:ext cx="5773547" cy="4853925"/>
            <a:chOff x="5166787" y="-71120"/>
            <a:chExt cx="5773547" cy="6471900"/>
          </a:xfrm>
        </p:grpSpPr>
        <p:sp>
          <p:nvSpPr>
            <p:cNvPr id="239" name="Google Shape;239;p24"/>
            <p:cNvSpPr/>
            <p:nvPr/>
          </p:nvSpPr>
          <p:spPr>
            <a:xfrm>
              <a:off x="5306906" y="-71120"/>
              <a:ext cx="3840600" cy="6471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240" name="Google Shape;240;p24"/>
            <p:cNvPicPr preferRelativeResize="0"/>
            <p:nvPr/>
          </p:nvPicPr>
          <p:blipFill rotWithShape="1">
            <a:blip r:embed="rId2">
              <a:alphaModFix amt="15000"/>
            </a:blip>
            <a:srcRect b="0" l="0" r="0" t="0"/>
            <a:stretch/>
          </p:blipFill>
          <p:spPr>
            <a:xfrm>
              <a:off x="5166787" y="750290"/>
              <a:ext cx="5773547" cy="5051855"/>
            </a:xfrm>
            <a:prstGeom prst="rect">
              <a:avLst/>
            </a:prstGeom>
            <a:noFill/>
            <a:ln>
              <a:noFill/>
            </a:ln>
          </p:spPr>
        </p:pic>
      </p:grpSp>
      <p:sp>
        <p:nvSpPr>
          <p:cNvPr id="241" name="Google Shape;241;p24"/>
          <p:cNvSpPr txBox="1"/>
          <p:nvPr>
            <p:ph type="title"/>
          </p:nvPr>
        </p:nvSpPr>
        <p:spPr>
          <a:xfrm>
            <a:off x="628650" y="273844"/>
            <a:ext cx="4004700" cy="2283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24"/>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243" name="Google Shape;243;p24"/>
          <p:cNvGrpSpPr/>
          <p:nvPr/>
        </p:nvGrpSpPr>
        <p:grpSpPr>
          <a:xfrm>
            <a:off x="0" y="4797356"/>
            <a:ext cx="9144000" cy="353080"/>
            <a:chOff x="0" y="6396465"/>
            <a:chExt cx="9144000" cy="470774"/>
          </a:xfrm>
        </p:grpSpPr>
        <p:sp>
          <p:nvSpPr>
            <p:cNvPr id="244" name="Google Shape;244;p24"/>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245" name="Google Shape;245;p24"/>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246" name="Google Shape;246;p24"/>
            <p:cNvPicPr preferRelativeResize="0"/>
            <p:nvPr/>
          </p:nvPicPr>
          <p:blipFill rotWithShape="1">
            <a:blip r:embed="rId3">
              <a:alphaModFix/>
            </a:blip>
            <a:srcRect b="0" l="0" r="0" t="0"/>
            <a:stretch/>
          </p:blipFill>
          <p:spPr>
            <a:xfrm>
              <a:off x="496296" y="6409934"/>
              <a:ext cx="2094394" cy="451789"/>
            </a:xfrm>
            <a:prstGeom prst="rect">
              <a:avLst/>
            </a:prstGeom>
            <a:noFill/>
            <a:ln>
              <a:noFill/>
            </a:ln>
          </p:spPr>
        </p:pic>
        <p:pic>
          <p:nvPicPr>
            <p:cNvPr id="247" name="Google Shape;247;p24"/>
            <p:cNvPicPr preferRelativeResize="0"/>
            <p:nvPr/>
          </p:nvPicPr>
          <p:blipFill rotWithShape="1">
            <a:blip r:embed="rId4">
              <a:alphaModFix/>
            </a:blip>
            <a:srcRect b="0" l="0" r="0" t="0"/>
            <a:stretch/>
          </p:blipFill>
          <p:spPr>
            <a:xfrm>
              <a:off x="3903217" y="6398195"/>
              <a:ext cx="2088050" cy="462356"/>
            </a:xfrm>
            <a:prstGeom prst="rect">
              <a:avLst/>
            </a:prstGeom>
            <a:noFill/>
            <a:ln>
              <a:noFill/>
            </a:ln>
          </p:spPr>
        </p:pic>
        <p:pic>
          <p:nvPicPr>
            <p:cNvPr id="248" name="Google Shape;248;p24"/>
            <p:cNvPicPr preferRelativeResize="0"/>
            <p:nvPr/>
          </p:nvPicPr>
          <p:blipFill rotWithShape="1">
            <a:blip r:embed="rId5">
              <a:alphaModFix/>
            </a:blip>
            <a:srcRect b="0" l="0" r="0" t="0"/>
            <a:stretch/>
          </p:blipFill>
          <p:spPr>
            <a:xfrm>
              <a:off x="2555997" y="6413546"/>
              <a:ext cx="2040331" cy="450969"/>
            </a:xfrm>
            <a:prstGeom prst="rect">
              <a:avLst/>
            </a:prstGeom>
            <a:noFill/>
            <a:ln>
              <a:noFill/>
            </a:ln>
          </p:spPr>
        </p:pic>
        <p:cxnSp>
          <p:nvCxnSpPr>
            <p:cNvPr id="249" name="Google Shape;249;p24"/>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250" name="Google Shape;250;p24"/>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pic>
        <p:nvPicPr>
          <p:cNvPr id="251" name="Google Shape;251;p24"/>
          <p:cNvPicPr preferRelativeResize="0"/>
          <p:nvPr/>
        </p:nvPicPr>
        <p:blipFill rotWithShape="1">
          <a:blip r:embed="rId2">
            <a:alphaModFix amt="15000"/>
          </a:blip>
          <a:srcRect b="0" l="0" r="0" t="0"/>
          <a:stretch/>
        </p:blipFill>
        <p:spPr>
          <a:xfrm>
            <a:off x="5166787" y="576072"/>
            <a:ext cx="4330161" cy="3788891"/>
          </a:xfrm>
          <a:prstGeom prst="rect">
            <a:avLst/>
          </a:prstGeom>
          <a:noFill/>
          <a:ln>
            <a:noFill/>
          </a:ln>
        </p:spPr>
      </p:pic>
      <p:sp>
        <p:nvSpPr>
          <p:cNvPr id="252" name="Google Shape;252;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53" name="Shape 253"/>
        <p:cNvGrpSpPr/>
        <p:nvPr/>
      </p:nvGrpSpPr>
      <p:grpSpPr>
        <a:xfrm>
          <a:off x="0" y="0"/>
          <a:ext cx="0" cy="0"/>
          <a:chOff x="0" y="0"/>
          <a:chExt cx="0" cy="0"/>
        </a:xfrm>
      </p:grpSpPr>
      <p:sp>
        <p:nvSpPr>
          <p:cNvPr id="254" name="Google Shape;254;p25"/>
          <p:cNvSpPr txBox="1"/>
          <p:nvPr>
            <p:ph idx="1" type="body"/>
          </p:nvPr>
        </p:nvSpPr>
        <p:spPr>
          <a:xfrm>
            <a:off x="4629150" y="1369219"/>
            <a:ext cx="3886200" cy="32634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Char char="•"/>
              <a:defRPr sz="2400">
                <a:solidFill>
                  <a:schemeClr val="dk2"/>
                </a:solidFill>
                <a:latin typeface="Helvetica Neue"/>
                <a:ea typeface="Helvetica Neue"/>
                <a:cs typeface="Helvetica Neue"/>
                <a:sym typeface="Helvetica Neue"/>
              </a:defRPr>
            </a:lvl1pPr>
            <a:lvl2pPr indent="-355600" lvl="1" marL="914400" algn="l">
              <a:lnSpc>
                <a:spcPct val="90000"/>
              </a:lnSpc>
              <a:spcBef>
                <a:spcPts val="500"/>
              </a:spcBef>
              <a:spcAft>
                <a:spcPts val="0"/>
              </a:spcAft>
              <a:buSzPts val="2000"/>
              <a:buChar char="•"/>
              <a:defRPr sz="20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Char char="•"/>
              <a:defRPr sz="1800">
                <a:solidFill>
                  <a:schemeClr val="dk2"/>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SzPts val="1600"/>
              <a:buChar char="•"/>
              <a:defRPr sz="1600">
                <a:solidFill>
                  <a:schemeClr val="dk2"/>
                </a:solidFill>
                <a:latin typeface="Helvetica Neue"/>
                <a:ea typeface="Helvetica Neue"/>
                <a:cs typeface="Helvetica Neue"/>
                <a:sym typeface="Helvetica Neue"/>
              </a:defRPr>
            </a:lvl4pPr>
            <a:lvl5pPr indent="-317500" lvl="4" marL="2286000" algn="l">
              <a:lnSpc>
                <a:spcPct val="90000"/>
              </a:lnSpc>
              <a:spcBef>
                <a:spcPts val="500"/>
              </a:spcBef>
              <a:spcAft>
                <a:spcPts val="0"/>
              </a:spcAft>
              <a:buSzPts val="1400"/>
              <a:buChar char="•"/>
              <a:defRPr sz="14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25"/>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CN"/>
              <a:t>‹#›</a:t>
            </a:fld>
            <a:endParaRPr/>
          </a:p>
        </p:txBody>
      </p:sp>
      <p:sp>
        <p:nvSpPr>
          <p:cNvPr id="256" name="Google Shape;256;p25"/>
          <p:cNvSpPr txBox="1"/>
          <p:nvPr>
            <p:ph idx="2" type="body"/>
          </p:nvPr>
        </p:nvSpPr>
        <p:spPr>
          <a:xfrm>
            <a:off x="628650" y="1369219"/>
            <a:ext cx="3886200" cy="3263400"/>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000"/>
              </a:spcBef>
              <a:spcAft>
                <a:spcPts val="0"/>
              </a:spcAft>
              <a:buSzPts val="2400"/>
              <a:buChar char="•"/>
              <a:defRPr sz="2400">
                <a:solidFill>
                  <a:schemeClr val="dk2"/>
                </a:solidFill>
                <a:latin typeface="Helvetica Neue"/>
                <a:ea typeface="Helvetica Neue"/>
                <a:cs typeface="Helvetica Neue"/>
                <a:sym typeface="Helvetica Neue"/>
              </a:defRPr>
            </a:lvl1pPr>
            <a:lvl2pPr indent="-355600" lvl="1" marL="914400" algn="l">
              <a:lnSpc>
                <a:spcPct val="90000"/>
              </a:lnSpc>
              <a:spcBef>
                <a:spcPts val="500"/>
              </a:spcBef>
              <a:spcAft>
                <a:spcPts val="0"/>
              </a:spcAft>
              <a:buSzPts val="2000"/>
              <a:buChar char="•"/>
              <a:defRPr sz="2000">
                <a:solidFill>
                  <a:schemeClr val="dk2"/>
                </a:solidFill>
                <a:latin typeface="Helvetica Neue"/>
                <a:ea typeface="Helvetica Neue"/>
                <a:cs typeface="Helvetica Neue"/>
                <a:sym typeface="Helvetica Neue"/>
              </a:defRPr>
            </a:lvl2pPr>
            <a:lvl3pPr indent="-342900" lvl="2" marL="1371600" algn="l">
              <a:lnSpc>
                <a:spcPct val="90000"/>
              </a:lnSpc>
              <a:spcBef>
                <a:spcPts val="500"/>
              </a:spcBef>
              <a:spcAft>
                <a:spcPts val="0"/>
              </a:spcAft>
              <a:buSzPts val="1800"/>
              <a:buChar char="•"/>
              <a:defRPr sz="1800">
                <a:solidFill>
                  <a:schemeClr val="dk2"/>
                </a:solidFill>
                <a:latin typeface="Helvetica Neue"/>
                <a:ea typeface="Helvetica Neue"/>
                <a:cs typeface="Helvetica Neue"/>
                <a:sym typeface="Helvetica Neue"/>
              </a:defRPr>
            </a:lvl3pPr>
            <a:lvl4pPr indent="-330200" lvl="3" marL="1828800" algn="l">
              <a:lnSpc>
                <a:spcPct val="90000"/>
              </a:lnSpc>
              <a:spcBef>
                <a:spcPts val="500"/>
              </a:spcBef>
              <a:spcAft>
                <a:spcPts val="0"/>
              </a:spcAft>
              <a:buSzPts val="1600"/>
              <a:buChar char="•"/>
              <a:defRPr sz="1600">
                <a:solidFill>
                  <a:schemeClr val="dk2"/>
                </a:solidFill>
                <a:latin typeface="Helvetica Neue"/>
                <a:ea typeface="Helvetica Neue"/>
                <a:cs typeface="Helvetica Neue"/>
                <a:sym typeface="Helvetica Neue"/>
              </a:defRPr>
            </a:lvl4pPr>
            <a:lvl5pPr indent="-317500" lvl="4" marL="2286000" algn="l">
              <a:lnSpc>
                <a:spcPct val="90000"/>
              </a:lnSpc>
              <a:spcBef>
                <a:spcPts val="500"/>
              </a:spcBef>
              <a:spcAft>
                <a:spcPts val="0"/>
              </a:spcAft>
              <a:buSzPts val="1400"/>
              <a:buChar char="•"/>
              <a:defRPr sz="14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25"/>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8" name="Shape 258"/>
        <p:cNvGrpSpPr/>
        <p:nvPr/>
      </p:nvGrpSpPr>
      <p:grpSpPr>
        <a:xfrm>
          <a:off x="0" y="0"/>
          <a:ext cx="0" cy="0"/>
          <a:chOff x="0" y="0"/>
          <a:chExt cx="0" cy="0"/>
        </a:xfrm>
      </p:grpSpPr>
      <p:sp>
        <p:nvSpPr>
          <p:cNvPr id="259" name="Google Shape;259;p26"/>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60" name="Shape 260"/>
        <p:cNvGrpSpPr/>
        <p:nvPr/>
      </p:nvGrpSpPr>
      <p:grpSpPr>
        <a:xfrm>
          <a:off x="0" y="0"/>
          <a:ext cx="0" cy="0"/>
          <a:chOff x="0" y="0"/>
          <a:chExt cx="0" cy="0"/>
        </a:xfrm>
      </p:grpSpPr>
      <p:sp>
        <p:nvSpPr>
          <p:cNvPr id="261" name="Google Shape;261;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3" name="Google Shape;263;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Greystone" showMasterSp="0">
  <p:cSld name="Closing Slide Dark Greystone">
    <p:bg>
      <p:bgPr>
        <a:solidFill>
          <a:schemeClr val="dk2"/>
        </a:solidFill>
      </p:bgPr>
    </p:bg>
    <p:spTree>
      <p:nvGrpSpPr>
        <p:cNvPr id="23" name="Shape 23"/>
        <p:cNvGrpSpPr/>
        <p:nvPr/>
      </p:nvGrpSpPr>
      <p:grpSpPr>
        <a:xfrm>
          <a:off x="0" y="0"/>
          <a:ext cx="0" cy="0"/>
          <a:chOff x="0" y="0"/>
          <a:chExt cx="0" cy="0"/>
        </a:xfrm>
      </p:grpSpPr>
      <p:grpSp>
        <p:nvGrpSpPr>
          <p:cNvPr id="24" name="Google Shape;24;p4"/>
          <p:cNvGrpSpPr/>
          <p:nvPr/>
        </p:nvGrpSpPr>
        <p:grpSpPr>
          <a:xfrm>
            <a:off x="5166360" y="0"/>
            <a:ext cx="5773547" cy="4800600"/>
            <a:chOff x="5156004" y="0"/>
            <a:chExt cx="5773547" cy="6400800"/>
          </a:xfrm>
        </p:grpSpPr>
        <p:sp>
          <p:nvSpPr>
            <p:cNvPr id="25" name="Google Shape;25;p4"/>
            <p:cNvSpPr/>
            <p:nvPr/>
          </p:nvSpPr>
          <p:spPr>
            <a:xfrm>
              <a:off x="5303520" y="0"/>
              <a:ext cx="3840600" cy="64008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26" name="Google Shape;26;p4"/>
            <p:cNvPicPr preferRelativeResize="0"/>
            <p:nvPr/>
          </p:nvPicPr>
          <p:blipFill rotWithShape="1">
            <a:blip r:embed="rId2">
              <a:alphaModFix amt="30000"/>
            </a:blip>
            <a:srcRect b="0" l="0" r="0" t="0"/>
            <a:stretch/>
          </p:blipFill>
          <p:spPr>
            <a:xfrm>
              <a:off x="5156004" y="768096"/>
              <a:ext cx="5773547" cy="5051855"/>
            </a:xfrm>
            <a:prstGeom prst="rect">
              <a:avLst/>
            </a:prstGeom>
            <a:noFill/>
            <a:ln>
              <a:noFill/>
            </a:ln>
          </p:spPr>
        </p:pic>
      </p:grpSp>
      <p:grpSp>
        <p:nvGrpSpPr>
          <p:cNvPr id="27" name="Google Shape;27;p4"/>
          <p:cNvGrpSpPr/>
          <p:nvPr/>
        </p:nvGrpSpPr>
        <p:grpSpPr>
          <a:xfrm>
            <a:off x="0" y="4797356"/>
            <a:ext cx="9144000" cy="353080"/>
            <a:chOff x="0" y="6396465"/>
            <a:chExt cx="9144000" cy="470774"/>
          </a:xfrm>
        </p:grpSpPr>
        <p:sp>
          <p:nvSpPr>
            <p:cNvPr id="28" name="Google Shape;28;p4"/>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29" name="Google Shape;29;p4"/>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grpSp>
      <p:sp>
        <p:nvSpPr>
          <p:cNvPr id="30" name="Google Shape;30;p4"/>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zh-CN"/>
              <a:t>‹#›</a:t>
            </a:fld>
            <a:endParaRPr/>
          </a:p>
        </p:txBody>
      </p:sp>
      <p:sp>
        <p:nvSpPr>
          <p:cNvPr id="31" name="Google Shape;31;p4"/>
          <p:cNvSpPr txBox="1"/>
          <p:nvPr>
            <p:ph idx="1" type="body"/>
          </p:nvPr>
        </p:nvSpPr>
        <p:spPr>
          <a:xfrm>
            <a:off x="699331" y="1823196"/>
            <a:ext cx="3872700" cy="1493700"/>
          </a:xfrm>
          <a:prstGeom prst="rect">
            <a:avLst/>
          </a:prstGeom>
          <a:noFill/>
          <a:ln>
            <a:noFill/>
          </a:ln>
        </p:spPr>
        <p:txBody>
          <a:bodyPr anchorCtr="0" anchor="t" bIns="45700" lIns="0" spcFirstLastPara="1" rIns="0" wrap="square" tIns="45700">
            <a:normAutofit/>
          </a:bodyPr>
          <a:lstStyle>
            <a:lvl1pPr indent="-228600" lvl="0" marL="457200" algn="l">
              <a:lnSpc>
                <a:spcPct val="90000"/>
              </a:lnSpc>
              <a:spcBef>
                <a:spcPts val="1000"/>
              </a:spcBef>
              <a:spcAft>
                <a:spcPts val="0"/>
              </a:spcAft>
              <a:buSzPts val="1800"/>
              <a:buNone/>
              <a:defRPr sz="1800">
                <a:solidFill>
                  <a:schemeClr val="lt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SzPts val="1600"/>
              <a:buNone/>
              <a:defRPr sz="1600">
                <a:solidFill>
                  <a:srgbClr val="888888"/>
                </a:solidFill>
              </a:defRPr>
            </a:lvl4pPr>
            <a:lvl5pPr indent="-228600" lvl="4" marL="2286000" algn="l">
              <a:lnSpc>
                <a:spcPct val="90000"/>
              </a:lnSpc>
              <a:spcBef>
                <a:spcPts val="500"/>
              </a:spcBef>
              <a:spcAft>
                <a:spcPts val="0"/>
              </a:spcAft>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descr="Reverse University Logo_1Color_White_Spot.eps" id="32" name="Google Shape;32;p4"/>
          <p:cNvPicPr preferRelativeResize="0"/>
          <p:nvPr/>
        </p:nvPicPr>
        <p:blipFill rotWithShape="1">
          <a:blip r:embed="rId3">
            <a:alphaModFix/>
          </a:blip>
          <a:srcRect b="0" l="0" r="0" t="0"/>
          <a:stretch/>
        </p:blipFill>
        <p:spPr>
          <a:xfrm>
            <a:off x="355632" y="4789665"/>
            <a:ext cx="1058675" cy="36955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3" name="Shape 33"/>
        <p:cNvGrpSpPr/>
        <p:nvPr/>
      </p:nvGrpSpPr>
      <p:grpSpPr>
        <a:xfrm>
          <a:off x="0" y="0"/>
          <a:ext cx="0" cy="0"/>
          <a:chOff x="0" y="0"/>
          <a:chExt cx="0" cy="0"/>
        </a:xfrm>
      </p:grpSpPr>
      <p:sp>
        <p:nvSpPr>
          <p:cNvPr id="34" name="Google Shape;34;p5"/>
          <p:cNvSpPr txBox="1"/>
          <p:nvPr>
            <p:ph idx="12" type="sldNum"/>
          </p:nvPr>
        </p:nvSpPr>
        <p:spPr>
          <a:xfrm>
            <a:off x="8515349" y="4842573"/>
            <a:ext cx="460500" cy="2739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zh-CN"/>
              <a:t>‹#›</a:t>
            </a:fld>
            <a:endParaRPr/>
          </a:p>
        </p:txBody>
      </p:sp>
      <p:sp>
        <p:nvSpPr>
          <p:cNvPr id="35" name="Google Shape;35;p5"/>
          <p:cNvSpPr txBox="1"/>
          <p:nvPr>
            <p:ph type="title"/>
          </p:nvPr>
        </p:nvSpPr>
        <p:spPr>
          <a:xfrm>
            <a:off x="628650" y="4858"/>
            <a:ext cx="7886700" cy="994200"/>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Image Background Shield">
  <p:cSld name="Title Slide Image Background Shield">
    <p:spTree>
      <p:nvGrpSpPr>
        <p:cNvPr id="36"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b="397" l="0" r="39183" t="31315"/>
          <a:stretch/>
        </p:blipFill>
        <p:spPr>
          <a:xfrm>
            <a:off x="0" y="16769"/>
            <a:ext cx="9144000" cy="5133742"/>
          </a:xfrm>
          <a:prstGeom prst="rect">
            <a:avLst/>
          </a:prstGeom>
          <a:noFill/>
          <a:ln>
            <a:noFill/>
          </a:ln>
        </p:spPr>
      </p:pic>
      <p:pic>
        <p:nvPicPr>
          <p:cNvPr id="38" name="Google Shape;38;p6"/>
          <p:cNvPicPr preferRelativeResize="0"/>
          <p:nvPr/>
        </p:nvPicPr>
        <p:blipFill rotWithShape="1">
          <a:blip r:embed="rId3">
            <a:alphaModFix amt="80000"/>
          </a:blip>
          <a:srcRect b="0" l="0" r="0" t="0"/>
          <a:stretch/>
        </p:blipFill>
        <p:spPr>
          <a:xfrm>
            <a:off x="-2613365" y="-1987051"/>
            <a:ext cx="7269778" cy="9407950"/>
          </a:xfrm>
          <a:prstGeom prst="rect">
            <a:avLst/>
          </a:prstGeom>
          <a:noFill/>
          <a:ln>
            <a:noFill/>
          </a:ln>
        </p:spPr>
      </p:pic>
      <p:sp>
        <p:nvSpPr>
          <p:cNvPr id="39" name="Google Shape;39;p6"/>
          <p:cNvSpPr txBox="1"/>
          <p:nvPr>
            <p:ph type="title"/>
          </p:nvPr>
        </p:nvSpPr>
        <p:spPr>
          <a:xfrm>
            <a:off x="628650" y="273844"/>
            <a:ext cx="4004700" cy="2283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6"/>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dk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41" name="Google Shape;41;p6"/>
          <p:cNvGrpSpPr/>
          <p:nvPr/>
        </p:nvGrpSpPr>
        <p:grpSpPr>
          <a:xfrm>
            <a:off x="0" y="4797356"/>
            <a:ext cx="9144000" cy="353080"/>
            <a:chOff x="0" y="6396465"/>
            <a:chExt cx="9144000" cy="470774"/>
          </a:xfrm>
        </p:grpSpPr>
        <p:sp>
          <p:nvSpPr>
            <p:cNvPr id="42" name="Google Shape;42;p6"/>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43" name="Google Shape;43;p6"/>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44" name="Google Shape;44;p6"/>
            <p:cNvPicPr preferRelativeResize="0"/>
            <p:nvPr/>
          </p:nvPicPr>
          <p:blipFill rotWithShape="1">
            <a:blip r:embed="rId4">
              <a:alphaModFix/>
            </a:blip>
            <a:srcRect b="0" l="0" r="0" t="0"/>
            <a:stretch/>
          </p:blipFill>
          <p:spPr>
            <a:xfrm>
              <a:off x="496296" y="6409934"/>
              <a:ext cx="2094394" cy="451789"/>
            </a:xfrm>
            <a:prstGeom prst="rect">
              <a:avLst/>
            </a:prstGeom>
            <a:noFill/>
            <a:ln>
              <a:noFill/>
            </a:ln>
          </p:spPr>
        </p:pic>
        <p:pic>
          <p:nvPicPr>
            <p:cNvPr id="45" name="Google Shape;45;p6"/>
            <p:cNvPicPr preferRelativeResize="0"/>
            <p:nvPr/>
          </p:nvPicPr>
          <p:blipFill rotWithShape="1">
            <a:blip r:embed="rId5">
              <a:alphaModFix/>
            </a:blip>
            <a:srcRect b="0" l="0" r="0" t="0"/>
            <a:stretch/>
          </p:blipFill>
          <p:spPr>
            <a:xfrm>
              <a:off x="3903217" y="6398195"/>
              <a:ext cx="2088050" cy="462356"/>
            </a:xfrm>
            <a:prstGeom prst="rect">
              <a:avLst/>
            </a:prstGeom>
            <a:noFill/>
            <a:ln>
              <a:noFill/>
            </a:ln>
          </p:spPr>
        </p:pic>
        <p:pic>
          <p:nvPicPr>
            <p:cNvPr id="46" name="Google Shape;46;p6"/>
            <p:cNvPicPr preferRelativeResize="0"/>
            <p:nvPr/>
          </p:nvPicPr>
          <p:blipFill rotWithShape="1">
            <a:blip r:embed="rId6">
              <a:alphaModFix/>
            </a:blip>
            <a:srcRect b="0" l="0" r="0" t="0"/>
            <a:stretch/>
          </p:blipFill>
          <p:spPr>
            <a:xfrm>
              <a:off x="2555997" y="6413546"/>
              <a:ext cx="2040331" cy="450969"/>
            </a:xfrm>
            <a:prstGeom prst="rect">
              <a:avLst/>
            </a:prstGeom>
            <a:noFill/>
            <a:ln>
              <a:noFill/>
            </a:ln>
          </p:spPr>
        </p:pic>
        <p:cxnSp>
          <p:nvCxnSpPr>
            <p:cNvPr id="47" name="Google Shape;47;p6"/>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48" name="Google Shape;48;p6"/>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49" name="Google Shape;49;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Image Background Bar">
  <p:cSld name="Title Slide Image Background Bar">
    <p:spTree>
      <p:nvGrpSpPr>
        <p:cNvPr id="50" name="Shape 50"/>
        <p:cNvGrpSpPr/>
        <p:nvPr/>
      </p:nvGrpSpPr>
      <p:grpSpPr>
        <a:xfrm>
          <a:off x="0" y="0"/>
          <a:ext cx="0" cy="0"/>
          <a:chOff x="0" y="0"/>
          <a:chExt cx="0" cy="0"/>
        </a:xfrm>
      </p:grpSpPr>
      <p:pic>
        <p:nvPicPr>
          <p:cNvPr id="51" name="Google Shape;51;p7"/>
          <p:cNvPicPr preferRelativeResize="0"/>
          <p:nvPr/>
        </p:nvPicPr>
        <p:blipFill rotWithShape="1">
          <a:blip r:embed="rId2">
            <a:alphaModFix/>
          </a:blip>
          <a:srcRect b="2977" l="0" r="39183" t="28827"/>
          <a:stretch/>
        </p:blipFill>
        <p:spPr>
          <a:xfrm>
            <a:off x="1" y="-1"/>
            <a:ext cx="9144000" cy="5126728"/>
          </a:xfrm>
          <a:prstGeom prst="rect">
            <a:avLst/>
          </a:prstGeom>
          <a:noFill/>
          <a:ln>
            <a:noFill/>
          </a:ln>
        </p:spPr>
      </p:pic>
      <p:sp>
        <p:nvSpPr>
          <p:cNvPr id="52" name="Google Shape;52;p7"/>
          <p:cNvSpPr/>
          <p:nvPr/>
        </p:nvSpPr>
        <p:spPr>
          <a:xfrm>
            <a:off x="-1" y="-23808"/>
            <a:ext cx="5307000" cy="4868100"/>
          </a:xfrm>
          <a:prstGeom prst="rect">
            <a:avLst/>
          </a:prstGeom>
          <a:solidFill>
            <a:schemeClr val="lt1">
              <a:alpha val="745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sp>
        <p:nvSpPr>
          <p:cNvPr id="53" name="Google Shape;53;p7"/>
          <p:cNvSpPr txBox="1"/>
          <p:nvPr>
            <p:ph type="title"/>
          </p:nvPr>
        </p:nvSpPr>
        <p:spPr>
          <a:xfrm>
            <a:off x="628650" y="273844"/>
            <a:ext cx="4004700" cy="2283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dk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55" name="Google Shape;55;p7"/>
          <p:cNvGrpSpPr/>
          <p:nvPr/>
        </p:nvGrpSpPr>
        <p:grpSpPr>
          <a:xfrm>
            <a:off x="0" y="4797356"/>
            <a:ext cx="9144000" cy="353080"/>
            <a:chOff x="0" y="6396465"/>
            <a:chExt cx="9144000" cy="470774"/>
          </a:xfrm>
        </p:grpSpPr>
        <p:sp>
          <p:nvSpPr>
            <p:cNvPr id="56" name="Google Shape;56;p7"/>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57" name="Google Shape;57;p7"/>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58" name="Google Shape;58;p7"/>
            <p:cNvPicPr preferRelativeResize="0"/>
            <p:nvPr/>
          </p:nvPicPr>
          <p:blipFill rotWithShape="1">
            <a:blip r:embed="rId3">
              <a:alphaModFix/>
            </a:blip>
            <a:srcRect b="0" l="0" r="0" t="0"/>
            <a:stretch/>
          </p:blipFill>
          <p:spPr>
            <a:xfrm>
              <a:off x="496296" y="6409934"/>
              <a:ext cx="2094394" cy="451789"/>
            </a:xfrm>
            <a:prstGeom prst="rect">
              <a:avLst/>
            </a:prstGeom>
            <a:noFill/>
            <a:ln>
              <a:noFill/>
            </a:ln>
          </p:spPr>
        </p:pic>
        <p:pic>
          <p:nvPicPr>
            <p:cNvPr id="59" name="Google Shape;59;p7"/>
            <p:cNvPicPr preferRelativeResize="0"/>
            <p:nvPr/>
          </p:nvPicPr>
          <p:blipFill rotWithShape="1">
            <a:blip r:embed="rId4">
              <a:alphaModFix/>
            </a:blip>
            <a:srcRect b="0" l="0" r="0" t="0"/>
            <a:stretch/>
          </p:blipFill>
          <p:spPr>
            <a:xfrm>
              <a:off x="3903217" y="6398195"/>
              <a:ext cx="2088050" cy="462356"/>
            </a:xfrm>
            <a:prstGeom prst="rect">
              <a:avLst/>
            </a:prstGeom>
            <a:noFill/>
            <a:ln>
              <a:noFill/>
            </a:ln>
          </p:spPr>
        </p:pic>
        <p:pic>
          <p:nvPicPr>
            <p:cNvPr id="60" name="Google Shape;60;p7"/>
            <p:cNvPicPr preferRelativeResize="0"/>
            <p:nvPr/>
          </p:nvPicPr>
          <p:blipFill rotWithShape="1">
            <a:blip r:embed="rId5">
              <a:alphaModFix/>
            </a:blip>
            <a:srcRect b="0" l="0" r="0" t="0"/>
            <a:stretch/>
          </p:blipFill>
          <p:spPr>
            <a:xfrm>
              <a:off x="2555997" y="6413546"/>
              <a:ext cx="2040331" cy="450969"/>
            </a:xfrm>
            <a:prstGeom prst="rect">
              <a:avLst/>
            </a:prstGeom>
            <a:noFill/>
            <a:ln>
              <a:noFill/>
            </a:ln>
          </p:spPr>
        </p:pic>
        <p:cxnSp>
          <p:nvCxnSpPr>
            <p:cNvPr id="61" name="Google Shape;61;p7"/>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62" name="Google Shape;62;p7"/>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63" name="Google Shape;63;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y Shield" showMasterSp="0">
  <p:cSld name="Title Slide Grey Shield">
    <p:spTree>
      <p:nvGrpSpPr>
        <p:cNvPr id="64" name="Shape 64"/>
        <p:cNvGrpSpPr/>
        <p:nvPr/>
      </p:nvGrpSpPr>
      <p:grpSpPr>
        <a:xfrm>
          <a:off x="0" y="0"/>
          <a:ext cx="0" cy="0"/>
          <a:chOff x="0" y="0"/>
          <a:chExt cx="0" cy="0"/>
        </a:xfrm>
      </p:grpSpPr>
      <p:grpSp>
        <p:nvGrpSpPr>
          <p:cNvPr id="65" name="Google Shape;65;p8"/>
          <p:cNvGrpSpPr/>
          <p:nvPr/>
        </p:nvGrpSpPr>
        <p:grpSpPr>
          <a:xfrm>
            <a:off x="3911568" y="-1575672"/>
            <a:ext cx="6288303" cy="8137803"/>
            <a:chOff x="3946487" y="-2045539"/>
            <a:chExt cx="8193228" cy="10603000"/>
          </a:xfrm>
        </p:grpSpPr>
        <p:pic>
          <p:nvPicPr>
            <p:cNvPr id="66" name="Google Shape;66;p8"/>
            <p:cNvPicPr preferRelativeResize="0"/>
            <p:nvPr/>
          </p:nvPicPr>
          <p:blipFill rotWithShape="1">
            <a:blip r:embed="rId2">
              <a:alphaModFix amt="30000"/>
            </a:blip>
            <a:srcRect b="0" l="0" r="0" t="0"/>
            <a:stretch/>
          </p:blipFill>
          <p:spPr>
            <a:xfrm>
              <a:off x="3946487" y="-2045539"/>
              <a:ext cx="8193228" cy="10603000"/>
            </a:xfrm>
            <a:prstGeom prst="rect">
              <a:avLst/>
            </a:prstGeom>
            <a:noFill/>
            <a:ln>
              <a:noFill/>
            </a:ln>
          </p:spPr>
        </p:pic>
        <p:pic>
          <p:nvPicPr>
            <p:cNvPr id="67" name="Google Shape;67;p8"/>
            <p:cNvPicPr preferRelativeResize="0"/>
            <p:nvPr/>
          </p:nvPicPr>
          <p:blipFill rotWithShape="1">
            <a:blip r:embed="rId3">
              <a:alphaModFix amt="15000"/>
            </a:blip>
            <a:srcRect b="0" l="0" r="0" t="0"/>
            <a:stretch/>
          </p:blipFill>
          <p:spPr>
            <a:xfrm>
              <a:off x="5173001" y="758028"/>
              <a:ext cx="5641846" cy="4936615"/>
            </a:xfrm>
            <a:prstGeom prst="rect">
              <a:avLst/>
            </a:prstGeom>
            <a:noFill/>
            <a:ln>
              <a:noFill/>
            </a:ln>
          </p:spPr>
        </p:pic>
      </p:grpSp>
      <p:sp>
        <p:nvSpPr>
          <p:cNvPr id="68" name="Google Shape;68;p8"/>
          <p:cNvSpPr txBox="1"/>
          <p:nvPr>
            <p:ph type="title"/>
          </p:nvPr>
        </p:nvSpPr>
        <p:spPr>
          <a:xfrm>
            <a:off x="628649" y="273844"/>
            <a:ext cx="4005000" cy="22836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70" name="Google Shape;70;p8"/>
          <p:cNvGrpSpPr/>
          <p:nvPr/>
        </p:nvGrpSpPr>
        <p:grpSpPr>
          <a:xfrm>
            <a:off x="0" y="4797356"/>
            <a:ext cx="9144000" cy="353080"/>
            <a:chOff x="0" y="6396465"/>
            <a:chExt cx="9144000" cy="470774"/>
          </a:xfrm>
        </p:grpSpPr>
        <p:sp>
          <p:nvSpPr>
            <p:cNvPr id="71" name="Google Shape;71;p8"/>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72" name="Google Shape;72;p8"/>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73" name="Google Shape;73;p8"/>
            <p:cNvPicPr preferRelativeResize="0"/>
            <p:nvPr/>
          </p:nvPicPr>
          <p:blipFill rotWithShape="1">
            <a:blip r:embed="rId4">
              <a:alphaModFix/>
            </a:blip>
            <a:srcRect b="0" l="0" r="0" t="0"/>
            <a:stretch/>
          </p:blipFill>
          <p:spPr>
            <a:xfrm>
              <a:off x="496296" y="6409934"/>
              <a:ext cx="2094394" cy="451789"/>
            </a:xfrm>
            <a:prstGeom prst="rect">
              <a:avLst/>
            </a:prstGeom>
            <a:noFill/>
            <a:ln>
              <a:noFill/>
            </a:ln>
          </p:spPr>
        </p:pic>
        <p:pic>
          <p:nvPicPr>
            <p:cNvPr id="74" name="Google Shape;74;p8"/>
            <p:cNvPicPr preferRelativeResize="0"/>
            <p:nvPr/>
          </p:nvPicPr>
          <p:blipFill rotWithShape="1">
            <a:blip r:embed="rId5">
              <a:alphaModFix/>
            </a:blip>
            <a:srcRect b="0" l="0" r="0" t="0"/>
            <a:stretch/>
          </p:blipFill>
          <p:spPr>
            <a:xfrm>
              <a:off x="3903217" y="6398195"/>
              <a:ext cx="2088050" cy="462356"/>
            </a:xfrm>
            <a:prstGeom prst="rect">
              <a:avLst/>
            </a:prstGeom>
            <a:noFill/>
            <a:ln>
              <a:noFill/>
            </a:ln>
          </p:spPr>
        </p:pic>
        <p:pic>
          <p:nvPicPr>
            <p:cNvPr id="75" name="Google Shape;75;p8"/>
            <p:cNvPicPr preferRelativeResize="0"/>
            <p:nvPr/>
          </p:nvPicPr>
          <p:blipFill rotWithShape="1">
            <a:blip r:embed="rId6">
              <a:alphaModFix/>
            </a:blip>
            <a:srcRect b="0" l="0" r="0" t="0"/>
            <a:stretch/>
          </p:blipFill>
          <p:spPr>
            <a:xfrm>
              <a:off x="2555997" y="6413546"/>
              <a:ext cx="2040331" cy="450969"/>
            </a:xfrm>
            <a:prstGeom prst="rect">
              <a:avLst/>
            </a:prstGeom>
            <a:noFill/>
            <a:ln>
              <a:noFill/>
            </a:ln>
          </p:spPr>
        </p:pic>
        <p:cxnSp>
          <p:nvCxnSpPr>
            <p:cNvPr id="76" name="Google Shape;76;p8"/>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77" name="Google Shape;77;p8"/>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78" name="Google Shape;78;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y Phoenix" showMasterSp="0">
  <p:cSld name="Title Slide Grey Phoenix">
    <p:spTree>
      <p:nvGrpSpPr>
        <p:cNvPr id="79" name="Shape 79"/>
        <p:cNvGrpSpPr/>
        <p:nvPr/>
      </p:nvGrpSpPr>
      <p:grpSpPr>
        <a:xfrm>
          <a:off x="0" y="0"/>
          <a:ext cx="0" cy="0"/>
          <a:chOff x="0" y="0"/>
          <a:chExt cx="0" cy="0"/>
        </a:xfrm>
      </p:grpSpPr>
      <p:pic>
        <p:nvPicPr>
          <p:cNvPr id="80" name="Google Shape;80;p9"/>
          <p:cNvPicPr preferRelativeResize="0"/>
          <p:nvPr/>
        </p:nvPicPr>
        <p:blipFill rotWithShape="1">
          <a:blip r:embed="rId2">
            <a:alphaModFix amt="15000"/>
          </a:blip>
          <a:srcRect b="0" l="0" r="0" t="0"/>
          <a:stretch/>
        </p:blipFill>
        <p:spPr>
          <a:xfrm>
            <a:off x="5166787" y="576072"/>
            <a:ext cx="4330161" cy="3788891"/>
          </a:xfrm>
          <a:prstGeom prst="rect">
            <a:avLst/>
          </a:prstGeom>
          <a:noFill/>
          <a:ln>
            <a:noFill/>
          </a:ln>
        </p:spPr>
      </p:pic>
      <p:sp>
        <p:nvSpPr>
          <p:cNvPr id="81" name="Google Shape;81;p9"/>
          <p:cNvSpPr txBox="1"/>
          <p:nvPr>
            <p:ph type="title"/>
          </p:nvPr>
        </p:nvSpPr>
        <p:spPr>
          <a:xfrm>
            <a:off x="628650" y="273844"/>
            <a:ext cx="4004700" cy="2283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accent1"/>
              </a:buClr>
              <a:buSzPts val="3600"/>
              <a:buFont typeface="Helvetica Neue"/>
              <a:buNone/>
              <a:defRPr sz="3600">
                <a:solidFill>
                  <a:schemeClr val="accen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dk2"/>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83" name="Google Shape;83;p9"/>
          <p:cNvGrpSpPr/>
          <p:nvPr/>
        </p:nvGrpSpPr>
        <p:grpSpPr>
          <a:xfrm>
            <a:off x="0" y="4797356"/>
            <a:ext cx="9144000" cy="353080"/>
            <a:chOff x="0" y="6396465"/>
            <a:chExt cx="9144000" cy="470774"/>
          </a:xfrm>
        </p:grpSpPr>
        <p:sp>
          <p:nvSpPr>
            <p:cNvPr id="84" name="Google Shape;84;p9"/>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85" name="Google Shape;85;p9"/>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86" name="Google Shape;86;p9"/>
            <p:cNvPicPr preferRelativeResize="0"/>
            <p:nvPr/>
          </p:nvPicPr>
          <p:blipFill rotWithShape="1">
            <a:blip r:embed="rId3">
              <a:alphaModFix/>
            </a:blip>
            <a:srcRect b="0" l="0" r="0" t="0"/>
            <a:stretch/>
          </p:blipFill>
          <p:spPr>
            <a:xfrm>
              <a:off x="496296" y="6409934"/>
              <a:ext cx="2094394" cy="451789"/>
            </a:xfrm>
            <a:prstGeom prst="rect">
              <a:avLst/>
            </a:prstGeom>
            <a:noFill/>
            <a:ln>
              <a:noFill/>
            </a:ln>
          </p:spPr>
        </p:pic>
        <p:pic>
          <p:nvPicPr>
            <p:cNvPr id="87" name="Google Shape;87;p9"/>
            <p:cNvPicPr preferRelativeResize="0"/>
            <p:nvPr/>
          </p:nvPicPr>
          <p:blipFill rotWithShape="1">
            <a:blip r:embed="rId4">
              <a:alphaModFix/>
            </a:blip>
            <a:srcRect b="0" l="0" r="0" t="0"/>
            <a:stretch/>
          </p:blipFill>
          <p:spPr>
            <a:xfrm>
              <a:off x="3903217" y="6398195"/>
              <a:ext cx="2088050" cy="462356"/>
            </a:xfrm>
            <a:prstGeom prst="rect">
              <a:avLst/>
            </a:prstGeom>
            <a:noFill/>
            <a:ln>
              <a:noFill/>
            </a:ln>
          </p:spPr>
        </p:pic>
        <p:pic>
          <p:nvPicPr>
            <p:cNvPr id="88" name="Google Shape;88;p9"/>
            <p:cNvPicPr preferRelativeResize="0"/>
            <p:nvPr/>
          </p:nvPicPr>
          <p:blipFill rotWithShape="1">
            <a:blip r:embed="rId5">
              <a:alphaModFix/>
            </a:blip>
            <a:srcRect b="0" l="0" r="0" t="0"/>
            <a:stretch/>
          </p:blipFill>
          <p:spPr>
            <a:xfrm>
              <a:off x="2555997" y="6413546"/>
              <a:ext cx="2040331" cy="450969"/>
            </a:xfrm>
            <a:prstGeom prst="rect">
              <a:avLst/>
            </a:prstGeom>
            <a:noFill/>
            <a:ln>
              <a:noFill/>
            </a:ln>
          </p:spPr>
        </p:pic>
        <p:cxnSp>
          <p:nvCxnSpPr>
            <p:cNvPr id="89" name="Google Shape;89;p9"/>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90" name="Google Shape;90;p9"/>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91" name="Google Shape;91;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k Greystone" showMasterSp="0">
  <p:cSld name="Title Slide Dark Greystone">
    <p:bg>
      <p:bgPr>
        <a:solidFill>
          <a:schemeClr val="dk2"/>
        </a:solidFill>
      </p:bgPr>
    </p:bg>
    <p:spTree>
      <p:nvGrpSpPr>
        <p:cNvPr id="92" name="Shape 92"/>
        <p:cNvGrpSpPr/>
        <p:nvPr/>
      </p:nvGrpSpPr>
      <p:grpSpPr>
        <a:xfrm>
          <a:off x="0" y="0"/>
          <a:ext cx="0" cy="0"/>
          <a:chOff x="0" y="0"/>
          <a:chExt cx="0" cy="0"/>
        </a:xfrm>
      </p:grpSpPr>
      <p:grpSp>
        <p:nvGrpSpPr>
          <p:cNvPr id="93" name="Google Shape;93;p10"/>
          <p:cNvGrpSpPr/>
          <p:nvPr/>
        </p:nvGrpSpPr>
        <p:grpSpPr>
          <a:xfrm>
            <a:off x="5166360" y="0"/>
            <a:ext cx="5773547" cy="4800600"/>
            <a:chOff x="5156004" y="0"/>
            <a:chExt cx="5773547" cy="6400800"/>
          </a:xfrm>
        </p:grpSpPr>
        <p:sp>
          <p:nvSpPr>
            <p:cNvPr id="94" name="Google Shape;94;p10"/>
            <p:cNvSpPr/>
            <p:nvPr/>
          </p:nvSpPr>
          <p:spPr>
            <a:xfrm>
              <a:off x="5303520" y="0"/>
              <a:ext cx="3840600" cy="6400800"/>
            </a:xfrm>
            <a:prstGeom prst="rect">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Helvetica Neue"/>
                <a:ea typeface="Helvetica Neue"/>
                <a:cs typeface="Helvetica Neue"/>
                <a:sym typeface="Helvetica Neue"/>
              </a:endParaRPr>
            </a:p>
          </p:txBody>
        </p:sp>
        <p:pic>
          <p:nvPicPr>
            <p:cNvPr id="95" name="Google Shape;95;p10"/>
            <p:cNvPicPr preferRelativeResize="0"/>
            <p:nvPr/>
          </p:nvPicPr>
          <p:blipFill rotWithShape="1">
            <a:blip r:embed="rId2">
              <a:alphaModFix amt="30000"/>
            </a:blip>
            <a:srcRect b="0" l="0" r="0" t="0"/>
            <a:stretch/>
          </p:blipFill>
          <p:spPr>
            <a:xfrm>
              <a:off x="5156004" y="768096"/>
              <a:ext cx="5773547" cy="5051855"/>
            </a:xfrm>
            <a:prstGeom prst="rect">
              <a:avLst/>
            </a:prstGeom>
            <a:noFill/>
            <a:ln>
              <a:noFill/>
            </a:ln>
          </p:spPr>
        </p:pic>
      </p:grpSp>
      <p:sp>
        <p:nvSpPr>
          <p:cNvPr id="96" name="Google Shape;96;p10"/>
          <p:cNvSpPr txBox="1"/>
          <p:nvPr>
            <p:ph type="title"/>
          </p:nvPr>
        </p:nvSpPr>
        <p:spPr>
          <a:xfrm>
            <a:off x="628649" y="273844"/>
            <a:ext cx="4005000" cy="2283000"/>
          </a:xfrm>
          <a:prstGeom prst="rect">
            <a:avLst/>
          </a:prstGeom>
          <a:noFill/>
          <a:ln>
            <a:noFill/>
          </a:ln>
        </p:spPr>
        <p:txBody>
          <a:bodyPr anchorCtr="0" anchor="b" bIns="45700" lIns="0" spcFirstLastPara="1" rIns="0" wrap="square" tIns="45700">
            <a:normAutofit/>
          </a:bodyPr>
          <a:lstStyle>
            <a:lvl1pPr lvl="0" algn="l">
              <a:lnSpc>
                <a:spcPct val="90000"/>
              </a:lnSpc>
              <a:spcBef>
                <a:spcPts val="0"/>
              </a:spcBef>
              <a:spcAft>
                <a:spcPts val="0"/>
              </a:spcAft>
              <a:buClr>
                <a:schemeClr val="lt1"/>
              </a:buClr>
              <a:buSzPts val="3600"/>
              <a:buFont typeface="Helvetica Neue"/>
              <a:buNone/>
              <a:defRPr sz="360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0"/>
          <p:cNvSpPr txBox="1"/>
          <p:nvPr>
            <p:ph idx="1" type="body"/>
          </p:nvPr>
        </p:nvSpPr>
        <p:spPr>
          <a:xfrm>
            <a:off x="628650" y="2705816"/>
            <a:ext cx="4004700" cy="12456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SzPts val="1800"/>
              <a:buNone/>
              <a:defRPr sz="1800">
                <a:solidFill>
                  <a:schemeClr val="lt1"/>
                </a:solidFill>
                <a:latin typeface="Helvetica Neue"/>
                <a:ea typeface="Helvetica Neue"/>
                <a:cs typeface="Helvetica Neue"/>
                <a:sym typeface="Helvetica Neue"/>
              </a:defRPr>
            </a:lvl1pPr>
            <a:lvl2pPr indent="-228600" lvl="1" marL="9144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2pPr>
            <a:lvl3pPr indent="-228600" lvl="2" marL="13716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3pPr>
            <a:lvl4pPr indent="-228600" lvl="3" marL="18288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4pPr>
            <a:lvl5pPr indent="-228600" lvl="4" marL="2286000" algn="l">
              <a:lnSpc>
                <a:spcPct val="90000"/>
              </a:lnSpc>
              <a:spcBef>
                <a:spcPts val="500"/>
              </a:spcBef>
              <a:spcAft>
                <a:spcPts val="0"/>
              </a:spcAft>
              <a:buSzPts val="1800"/>
              <a:buNone/>
              <a:defRPr sz="1800">
                <a:solidFill>
                  <a:schemeClr val="dk2"/>
                </a:solidFill>
                <a:latin typeface="Helvetica Neue"/>
                <a:ea typeface="Helvetica Neue"/>
                <a:cs typeface="Helvetica Neue"/>
                <a:sym typeface="Helvetica Neu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98" name="Google Shape;98;p10"/>
          <p:cNvGrpSpPr/>
          <p:nvPr/>
        </p:nvGrpSpPr>
        <p:grpSpPr>
          <a:xfrm>
            <a:off x="0" y="4797356"/>
            <a:ext cx="9144000" cy="353080"/>
            <a:chOff x="0" y="6396465"/>
            <a:chExt cx="9144000" cy="470774"/>
          </a:xfrm>
        </p:grpSpPr>
        <p:sp>
          <p:nvSpPr>
            <p:cNvPr id="99" name="Google Shape;99;p10"/>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100" name="Google Shape;100;p10"/>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pic>
          <p:nvPicPr>
            <p:cNvPr id="101" name="Google Shape;101;p10"/>
            <p:cNvPicPr preferRelativeResize="0"/>
            <p:nvPr/>
          </p:nvPicPr>
          <p:blipFill rotWithShape="1">
            <a:blip r:embed="rId3">
              <a:alphaModFix/>
            </a:blip>
            <a:srcRect b="0" l="0" r="0" t="0"/>
            <a:stretch/>
          </p:blipFill>
          <p:spPr>
            <a:xfrm>
              <a:off x="496296" y="6409934"/>
              <a:ext cx="2094394" cy="451789"/>
            </a:xfrm>
            <a:prstGeom prst="rect">
              <a:avLst/>
            </a:prstGeom>
            <a:noFill/>
            <a:ln>
              <a:noFill/>
            </a:ln>
          </p:spPr>
        </p:pic>
        <p:pic>
          <p:nvPicPr>
            <p:cNvPr id="102" name="Google Shape;102;p10"/>
            <p:cNvPicPr preferRelativeResize="0"/>
            <p:nvPr/>
          </p:nvPicPr>
          <p:blipFill rotWithShape="1">
            <a:blip r:embed="rId4">
              <a:alphaModFix/>
            </a:blip>
            <a:srcRect b="0" l="0" r="0" t="0"/>
            <a:stretch/>
          </p:blipFill>
          <p:spPr>
            <a:xfrm>
              <a:off x="3903217" y="6398195"/>
              <a:ext cx="2088050" cy="462356"/>
            </a:xfrm>
            <a:prstGeom prst="rect">
              <a:avLst/>
            </a:prstGeom>
            <a:noFill/>
            <a:ln>
              <a:noFill/>
            </a:ln>
          </p:spPr>
        </p:pic>
        <p:pic>
          <p:nvPicPr>
            <p:cNvPr id="103" name="Google Shape;103;p10"/>
            <p:cNvPicPr preferRelativeResize="0"/>
            <p:nvPr/>
          </p:nvPicPr>
          <p:blipFill rotWithShape="1">
            <a:blip r:embed="rId5">
              <a:alphaModFix/>
            </a:blip>
            <a:srcRect b="0" l="0" r="0" t="0"/>
            <a:stretch/>
          </p:blipFill>
          <p:spPr>
            <a:xfrm>
              <a:off x="2555997" y="6413546"/>
              <a:ext cx="2040331" cy="450969"/>
            </a:xfrm>
            <a:prstGeom prst="rect">
              <a:avLst/>
            </a:prstGeom>
            <a:noFill/>
            <a:ln>
              <a:noFill/>
            </a:ln>
          </p:spPr>
        </p:pic>
        <p:cxnSp>
          <p:nvCxnSpPr>
            <p:cNvPr id="104" name="Google Shape;104;p10"/>
            <p:cNvCxnSpPr/>
            <p:nvPr/>
          </p:nvCxnSpPr>
          <p:spPr>
            <a:xfrm>
              <a:off x="2574916" y="6512483"/>
              <a:ext cx="0" cy="250800"/>
            </a:xfrm>
            <a:prstGeom prst="straightConnector1">
              <a:avLst/>
            </a:prstGeom>
            <a:noFill/>
            <a:ln cap="flat" cmpd="sng" w="9525">
              <a:solidFill>
                <a:schemeClr val="lt1"/>
              </a:solidFill>
              <a:prstDash val="solid"/>
              <a:miter lim="800000"/>
              <a:headEnd len="sm" w="sm" type="none"/>
              <a:tailEnd len="sm" w="sm" type="none"/>
            </a:ln>
          </p:spPr>
        </p:cxnSp>
        <p:cxnSp>
          <p:nvCxnSpPr>
            <p:cNvPr id="105" name="Google Shape;105;p10"/>
            <p:cNvCxnSpPr/>
            <p:nvPr/>
          </p:nvCxnSpPr>
          <p:spPr>
            <a:xfrm>
              <a:off x="3930641" y="6512483"/>
              <a:ext cx="0" cy="250800"/>
            </a:xfrm>
            <a:prstGeom prst="straightConnector1">
              <a:avLst/>
            </a:prstGeom>
            <a:noFill/>
            <a:ln cap="flat" cmpd="sng" w="9525">
              <a:solidFill>
                <a:schemeClr val="lt1"/>
              </a:solidFill>
              <a:prstDash val="solid"/>
              <a:miter lim="800000"/>
              <a:headEnd len="sm" w="sm" type="none"/>
              <a:tailEnd len="sm" w="sm" type="none"/>
            </a:ln>
          </p:spPr>
        </p:cxnSp>
      </p:grpSp>
      <p:sp>
        <p:nvSpPr>
          <p:cNvPr id="106" name="Google Shape;106;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2.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4804395"/>
            <a:ext cx="9144000" cy="353080"/>
            <a:chOff x="0" y="6396465"/>
            <a:chExt cx="9144000" cy="470774"/>
          </a:xfrm>
        </p:grpSpPr>
        <p:sp>
          <p:nvSpPr>
            <p:cNvPr id="7" name="Google Shape;7;p1"/>
            <p:cNvSpPr/>
            <p:nvPr/>
          </p:nvSpPr>
          <p:spPr>
            <a:xfrm>
              <a:off x="0" y="6401039"/>
              <a:ext cx="9144000" cy="466200"/>
            </a:xfrm>
            <a:prstGeom prst="rect">
              <a:avLst/>
            </a:prstGeom>
            <a:solidFill>
              <a:srgbClr val="8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cxnSp>
          <p:nvCxnSpPr>
            <p:cNvPr id="8" name="Google Shape;8;p1"/>
            <p:cNvCxnSpPr/>
            <p:nvPr/>
          </p:nvCxnSpPr>
          <p:spPr>
            <a:xfrm>
              <a:off x="0" y="6396465"/>
              <a:ext cx="9144000" cy="0"/>
            </a:xfrm>
            <a:prstGeom prst="straightConnector1">
              <a:avLst/>
            </a:prstGeom>
            <a:noFill/>
            <a:ln cap="flat" cmpd="sng" w="9525">
              <a:solidFill>
                <a:srgbClr val="D6D6CE"/>
              </a:solidFill>
              <a:prstDash val="solid"/>
              <a:miter lim="800000"/>
              <a:headEnd len="sm" w="sm" type="none"/>
              <a:tailEnd len="sm" w="sm" type="none"/>
            </a:ln>
          </p:spPr>
        </p:cxnSp>
      </p:grpSp>
      <p:cxnSp>
        <p:nvCxnSpPr>
          <p:cNvPr id="9" name="Google Shape;9;p1"/>
          <p:cNvCxnSpPr/>
          <p:nvPr/>
        </p:nvCxnSpPr>
        <p:spPr>
          <a:xfrm>
            <a:off x="0" y="1008895"/>
            <a:ext cx="9144000" cy="0"/>
          </a:xfrm>
          <a:prstGeom prst="straightConnector1">
            <a:avLst/>
          </a:prstGeom>
          <a:noFill/>
          <a:ln cap="flat" cmpd="sng" w="38100">
            <a:solidFill>
              <a:srgbClr val="D6D6CE"/>
            </a:solidFill>
            <a:prstDash val="solid"/>
            <a:miter lim="800000"/>
            <a:headEnd len="sm" w="sm" type="none"/>
            <a:tailEnd len="sm" w="sm" type="none"/>
          </a:ln>
        </p:spPr>
      </p:cxnSp>
      <p:cxnSp>
        <p:nvCxnSpPr>
          <p:cNvPr id="10" name="Google Shape;10;p1"/>
          <p:cNvCxnSpPr/>
          <p:nvPr/>
        </p:nvCxnSpPr>
        <p:spPr>
          <a:xfrm>
            <a:off x="0" y="1008895"/>
            <a:ext cx="9144000" cy="0"/>
          </a:xfrm>
          <a:prstGeom prst="straightConnector1">
            <a:avLst/>
          </a:prstGeom>
          <a:noFill/>
          <a:ln cap="flat" cmpd="sng" w="38100">
            <a:solidFill>
              <a:srgbClr val="D6D6CE"/>
            </a:solidFill>
            <a:prstDash val="solid"/>
            <a:miter lim="800000"/>
            <a:headEnd len="sm" w="sm" type="none"/>
            <a:tailEnd len="sm" w="sm" type="none"/>
          </a:ln>
        </p:spPr>
      </p:cxnSp>
      <p:sp>
        <p:nvSpPr>
          <p:cNvPr id="11" name="Google Shape;11;p1"/>
          <p:cNvSpPr txBox="1"/>
          <p:nvPr>
            <p:ph idx="1" type="body"/>
          </p:nvPr>
        </p:nvSpPr>
        <p:spPr>
          <a:xfrm>
            <a:off x="628650" y="1268730"/>
            <a:ext cx="7886700" cy="3263400"/>
          </a:xfrm>
          <a:prstGeom prst="rect">
            <a:avLst/>
          </a:prstGeom>
          <a:noFill/>
          <a:ln>
            <a:noFill/>
          </a:ln>
        </p:spPr>
        <p:txBody>
          <a:bodyPr anchorCtr="0" anchor="t" bIns="45700" lIns="0" spcFirstLastPara="1" rIns="0" wrap="square" tIns="45700">
            <a:normAutofit/>
          </a:bodyPr>
          <a:lstStyle>
            <a:lvl1pPr indent="-381000" lvl="0" marL="457200" marR="0" rtl="0" algn="l">
              <a:lnSpc>
                <a:spcPct val="90000"/>
              </a:lnSpc>
              <a:spcBef>
                <a:spcPts val="1000"/>
              </a:spcBef>
              <a:spcAft>
                <a:spcPts val="0"/>
              </a:spcAft>
              <a:buClr>
                <a:srgbClr val="800000"/>
              </a:buClr>
              <a:buSzPts val="2400"/>
              <a:buFont typeface="Arial"/>
              <a:buChar char="•"/>
              <a:defRPr b="0" i="0" sz="2400" u="none" cap="none" strike="noStrike">
                <a:solidFill>
                  <a:schemeClr val="dk2"/>
                </a:solidFill>
                <a:latin typeface="Helvetica Neue"/>
                <a:ea typeface="Helvetica Neue"/>
                <a:cs typeface="Helvetica Neue"/>
                <a:sym typeface="Helvetica Neue"/>
              </a:defRPr>
            </a:lvl1pPr>
            <a:lvl2pPr indent="-355600" lvl="1" marL="914400" marR="0" rtl="0" algn="l">
              <a:lnSpc>
                <a:spcPct val="90000"/>
              </a:lnSpc>
              <a:spcBef>
                <a:spcPts val="500"/>
              </a:spcBef>
              <a:spcAft>
                <a:spcPts val="0"/>
              </a:spcAft>
              <a:buClr>
                <a:srgbClr val="800000"/>
              </a:buClr>
              <a:buSzPts val="2000"/>
              <a:buFont typeface="Arial"/>
              <a:buChar char="•"/>
              <a:defRPr b="0" i="0" sz="2000" u="none" cap="none" strike="noStrike">
                <a:solidFill>
                  <a:schemeClr val="dk2"/>
                </a:solidFill>
                <a:latin typeface="Helvetica Neue"/>
                <a:ea typeface="Helvetica Neue"/>
                <a:cs typeface="Helvetica Neue"/>
                <a:sym typeface="Helvetica Neue"/>
              </a:defRPr>
            </a:lvl2pPr>
            <a:lvl3pPr indent="-342900" lvl="2" marL="1371600" marR="0" rtl="0" algn="l">
              <a:lnSpc>
                <a:spcPct val="90000"/>
              </a:lnSpc>
              <a:spcBef>
                <a:spcPts val="500"/>
              </a:spcBef>
              <a:spcAft>
                <a:spcPts val="0"/>
              </a:spcAft>
              <a:buClr>
                <a:srgbClr val="800000"/>
              </a:buClr>
              <a:buSzPts val="1800"/>
              <a:buFont typeface="Arial"/>
              <a:buChar char="•"/>
              <a:defRPr b="0" i="0" sz="1800" u="none" cap="none" strike="noStrike">
                <a:solidFill>
                  <a:schemeClr val="dk2"/>
                </a:solidFill>
                <a:latin typeface="Helvetica Neue"/>
                <a:ea typeface="Helvetica Neue"/>
                <a:cs typeface="Helvetica Neue"/>
                <a:sym typeface="Helvetica Neue"/>
              </a:defRPr>
            </a:lvl3pPr>
            <a:lvl4pPr indent="-330200" lvl="3" marL="1828800" marR="0" rtl="0" algn="l">
              <a:lnSpc>
                <a:spcPct val="90000"/>
              </a:lnSpc>
              <a:spcBef>
                <a:spcPts val="500"/>
              </a:spcBef>
              <a:spcAft>
                <a:spcPts val="0"/>
              </a:spcAft>
              <a:buClr>
                <a:srgbClr val="800000"/>
              </a:buClr>
              <a:buSzPts val="1600"/>
              <a:buFont typeface="Arial"/>
              <a:buChar char="•"/>
              <a:defRPr b="0" i="0" sz="1600" u="none" cap="none" strike="noStrike">
                <a:solidFill>
                  <a:schemeClr val="dk2"/>
                </a:solidFill>
                <a:latin typeface="Helvetica Neue"/>
                <a:ea typeface="Helvetica Neue"/>
                <a:cs typeface="Helvetica Neue"/>
                <a:sym typeface="Helvetica Neue"/>
              </a:defRPr>
            </a:lvl4pPr>
            <a:lvl5pPr indent="-317500" lvl="4" marL="2286000" marR="0" rtl="0" algn="l">
              <a:lnSpc>
                <a:spcPct val="90000"/>
              </a:lnSpc>
              <a:spcBef>
                <a:spcPts val="500"/>
              </a:spcBef>
              <a:spcAft>
                <a:spcPts val="0"/>
              </a:spcAft>
              <a:buClr>
                <a:srgbClr val="800000"/>
              </a:buClr>
              <a:buSzPts val="1400"/>
              <a:buFont typeface="Arial"/>
              <a:buChar char="•"/>
              <a:defRPr b="0" i="0" sz="1400" u="none" cap="none" strike="noStrike">
                <a:solidFill>
                  <a:schemeClr val="dk2"/>
                </a:solidFill>
                <a:latin typeface="Helvetica Neue"/>
                <a:ea typeface="Helvetica Neue"/>
                <a:cs typeface="Helvetica Neue"/>
                <a:sym typeface="Helvetica Neue"/>
              </a:defRPr>
            </a:lvl5pPr>
            <a:lvl6pPr indent="-304800" lvl="5" marL="27432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81000" lvl="6" marL="3200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7pPr>
            <a:lvl8pPr indent="-279400" lvl="7" marL="3657600" marR="0" rtl="0" algn="l">
              <a:lnSpc>
                <a:spcPct val="90000"/>
              </a:lnSpc>
              <a:spcBef>
                <a:spcPts val="500"/>
              </a:spcBef>
              <a:spcAft>
                <a:spcPts val="0"/>
              </a:spcAft>
              <a:buClr>
                <a:schemeClr val="dk1"/>
              </a:buClr>
              <a:buSzPts val="800"/>
              <a:buFont typeface="Arial"/>
              <a:buChar char="•"/>
              <a:defRPr b="0" i="0" sz="800" u="none" cap="none" strike="noStrike">
                <a:solidFill>
                  <a:schemeClr val="dk1"/>
                </a:solidFill>
                <a:latin typeface="Arial"/>
                <a:ea typeface="Arial"/>
                <a:cs typeface="Arial"/>
                <a:sym typeface="Arial"/>
              </a:defRPr>
            </a:lvl8pPr>
            <a:lvl9pPr indent="-381000" lvl="8" marL="41148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9pPr>
          </a:lstStyle>
          <a:p/>
        </p:txBody>
      </p:sp>
      <p:sp>
        <p:nvSpPr>
          <p:cNvPr id="12" name="Google Shape;12;p1"/>
          <p:cNvSpPr txBox="1"/>
          <p:nvPr>
            <p:ph type="title"/>
          </p:nvPr>
        </p:nvSpPr>
        <p:spPr>
          <a:xfrm>
            <a:off x="628650" y="0"/>
            <a:ext cx="7886700" cy="994200"/>
          </a:xfrm>
          <a:prstGeom prst="rect">
            <a:avLst/>
          </a:prstGeom>
          <a:noFill/>
          <a:ln>
            <a:noFill/>
          </a:ln>
        </p:spPr>
        <p:txBody>
          <a:bodyPr anchorCtr="0" anchor="ctr" bIns="45700" lIns="0" spcFirstLastPara="1" rIns="0" wrap="square" tIns="45700">
            <a:normAutofit/>
          </a:bodyPr>
          <a:lstStyle>
            <a:lvl1pPr lvl="0" marR="0" rtl="0" algn="l">
              <a:lnSpc>
                <a:spcPct val="90000"/>
              </a:lnSpc>
              <a:spcBef>
                <a:spcPts val="0"/>
              </a:spcBef>
              <a:spcAft>
                <a:spcPts val="0"/>
              </a:spcAft>
              <a:buClr>
                <a:schemeClr val="accent1"/>
              </a:buClr>
              <a:buSzPts val="3600"/>
              <a:buFont typeface="Helvetica Neue"/>
              <a:buNone/>
              <a:defRPr b="0" i="0" sz="3600" u="none" cap="none" strike="noStrike">
                <a:solidFill>
                  <a:schemeClr val="accen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descr="Reverse University Logo_1Color_White_Spot.eps" id="13" name="Google Shape;13;p1"/>
          <p:cNvPicPr preferRelativeResize="0"/>
          <p:nvPr/>
        </p:nvPicPr>
        <p:blipFill rotWithShape="1">
          <a:blip r:embed="rId1">
            <a:alphaModFix/>
          </a:blip>
          <a:srcRect b="0" l="0" r="0" t="0"/>
          <a:stretch/>
        </p:blipFill>
        <p:spPr>
          <a:xfrm>
            <a:off x="355632" y="4789665"/>
            <a:ext cx="1058675" cy="369558"/>
          </a:xfrm>
          <a:prstGeom prst="rect">
            <a:avLst/>
          </a:prstGeom>
          <a:noFill/>
          <a:ln>
            <a:noFill/>
          </a:ln>
        </p:spPr>
      </p:pic>
      <p:sp>
        <p:nvSpPr>
          <p:cNvPr id="14" name="Google Shape;14;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29.png"/><Relationship Id="rId5" Type="http://schemas.openxmlformats.org/officeDocument/2006/relationships/image" Target="../media/image14.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40.png"/><Relationship Id="rId6" Type="http://schemas.openxmlformats.org/officeDocument/2006/relationships/image" Target="../media/image34.png"/><Relationship Id="rId7"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38.png"/><Relationship Id="rId6"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0.jpg"/><Relationship Id="rId4" Type="http://schemas.openxmlformats.org/officeDocument/2006/relationships/image" Target="../media/image51.jpg"/><Relationship Id="rId5" Type="http://schemas.openxmlformats.org/officeDocument/2006/relationships/image" Target="../media/image55.jpg"/><Relationship Id="rId6" Type="http://schemas.openxmlformats.org/officeDocument/2006/relationships/image" Target="../media/image5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6.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60.png"/><Relationship Id="rId5" Type="http://schemas.openxmlformats.org/officeDocument/2006/relationships/image" Target="../media/image49.png"/><Relationship Id="rId6"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50.jpg"/><Relationship Id="rId4" Type="http://schemas.openxmlformats.org/officeDocument/2006/relationships/image" Target="../media/image51.jpg"/><Relationship Id="rId5" Type="http://schemas.openxmlformats.org/officeDocument/2006/relationships/image" Target="../media/image55.jpg"/><Relationship Id="rId6" Type="http://schemas.openxmlformats.org/officeDocument/2006/relationships/image" Target="../media/image53.jpg"/><Relationship Id="rId7" Type="http://schemas.openxmlformats.org/officeDocument/2006/relationships/image" Target="../media/image5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kaggle.com/datasets/yyxian/u-s-airline-traffic-data" TargetMode="External"/><Relationship Id="rId4" Type="http://schemas.openxmlformats.org/officeDocument/2006/relationships/hyperlink" Target="https://www.eia.gov/dnav/pet/hist/LeafHandler.ashx?n=PET&amp;s=EER_EPJK_PF4_RGC_DPG&amp;f=M" TargetMode="External"/><Relationship Id="rId5" Type="http://schemas.openxmlformats.org/officeDocument/2006/relationships/hyperlink" Target="https://www.spglobal.com/market-intelligence/en/solutions/products/us-monthly-gdp-inde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2.pn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8"/>
          <p:cNvSpPr txBox="1"/>
          <p:nvPr>
            <p:ph type="title"/>
          </p:nvPr>
        </p:nvSpPr>
        <p:spPr>
          <a:xfrm>
            <a:off x="518900" y="656551"/>
            <a:ext cx="5680200" cy="2268600"/>
          </a:xfrm>
          <a:prstGeom prst="rect">
            <a:avLst/>
          </a:prstGeom>
        </p:spPr>
        <p:txBody>
          <a:bodyPr anchorCtr="0" anchor="b" bIns="45700" lIns="0" spcFirstLastPara="1" rIns="0" wrap="square" tIns="45700">
            <a:normAutofit/>
          </a:bodyPr>
          <a:lstStyle/>
          <a:p>
            <a:pPr indent="0" lvl="0" marL="0" rtl="0" algn="l">
              <a:spcBef>
                <a:spcPts val="0"/>
              </a:spcBef>
              <a:spcAft>
                <a:spcPts val="0"/>
              </a:spcAft>
              <a:buNone/>
            </a:pPr>
            <a:r>
              <a:rPr lang="zh-CN">
                <a:latin typeface="Times New Roman"/>
                <a:ea typeface="Times New Roman"/>
                <a:cs typeface="Times New Roman"/>
                <a:sym typeface="Times New Roman"/>
              </a:rPr>
              <a:t>Forecasting U.S. Airline Industry Trends with Time Series Models</a:t>
            </a:r>
            <a:endParaRPr>
              <a:latin typeface="Times New Roman"/>
              <a:ea typeface="Times New Roman"/>
              <a:cs typeface="Times New Roman"/>
              <a:sym typeface="Times New Roman"/>
            </a:endParaRPr>
          </a:p>
        </p:txBody>
      </p:sp>
      <p:sp>
        <p:nvSpPr>
          <p:cNvPr id="271" name="Google Shape;271;p28"/>
          <p:cNvSpPr txBox="1"/>
          <p:nvPr>
            <p:ph idx="1" type="body"/>
          </p:nvPr>
        </p:nvSpPr>
        <p:spPr>
          <a:xfrm>
            <a:off x="633462" y="3543512"/>
            <a:ext cx="7877100" cy="945900"/>
          </a:xfrm>
          <a:prstGeom prst="rect">
            <a:avLst/>
          </a:prstGeom>
        </p:spPr>
        <p:txBody>
          <a:bodyPr anchorCtr="0" anchor="t" bIns="45700" lIns="0" spcFirstLastPara="1" rIns="0" wrap="square" tIns="45700">
            <a:normAutofit/>
          </a:bodyPr>
          <a:lstStyle/>
          <a:p>
            <a:pPr indent="0" lvl="0" marL="0" rtl="0" algn="l">
              <a:lnSpc>
                <a:spcPct val="100000"/>
              </a:lnSpc>
              <a:spcBef>
                <a:spcPts val="1200"/>
              </a:spcBef>
              <a:spcAft>
                <a:spcPts val="1200"/>
              </a:spcAft>
              <a:buNone/>
            </a:pPr>
            <a:r>
              <a:rPr b="1" lang="zh-CN" sz="1450">
                <a:latin typeface="Times New Roman"/>
                <a:ea typeface="Times New Roman"/>
                <a:cs typeface="Times New Roman"/>
                <a:sym typeface="Times New Roman"/>
              </a:rPr>
              <a:t>Group 3</a:t>
            </a:r>
            <a:br>
              <a:rPr b="1" lang="zh-CN" sz="1450">
                <a:latin typeface="Times New Roman"/>
                <a:ea typeface="Times New Roman"/>
                <a:cs typeface="Times New Roman"/>
                <a:sym typeface="Times New Roman"/>
              </a:rPr>
            </a:br>
            <a:r>
              <a:rPr b="1" lang="zh-CN" sz="1450">
                <a:latin typeface="Times New Roman"/>
                <a:ea typeface="Times New Roman"/>
                <a:cs typeface="Times New Roman"/>
                <a:sym typeface="Times New Roman"/>
              </a:rPr>
              <a:t>Group Name: </a:t>
            </a:r>
            <a:r>
              <a:rPr lang="zh-CN" sz="1450">
                <a:latin typeface="Times New Roman"/>
                <a:ea typeface="Times New Roman"/>
                <a:cs typeface="Times New Roman"/>
                <a:sym typeface="Times New Roman"/>
              </a:rPr>
              <a:t>TrendTakeoff</a:t>
            </a:r>
            <a:br>
              <a:rPr lang="zh-CN" sz="1450">
                <a:latin typeface="Times New Roman"/>
                <a:ea typeface="Times New Roman"/>
                <a:cs typeface="Times New Roman"/>
                <a:sym typeface="Times New Roman"/>
              </a:rPr>
            </a:br>
            <a:r>
              <a:rPr b="1" lang="zh-CN" sz="1450">
                <a:latin typeface="Times New Roman"/>
                <a:ea typeface="Times New Roman"/>
                <a:cs typeface="Times New Roman"/>
                <a:sym typeface="Times New Roman"/>
              </a:rPr>
              <a:t>Group Members:</a:t>
            </a:r>
            <a:r>
              <a:rPr lang="zh-CN" sz="1450">
                <a:latin typeface="Times New Roman"/>
                <a:ea typeface="Times New Roman"/>
                <a:cs typeface="Times New Roman"/>
                <a:sym typeface="Times New Roman"/>
              </a:rPr>
              <a:t> Andi Zhang, Serena Liu, Victoria Fu, Charlotte Liao</a:t>
            </a:r>
            <a:endParaRPr sz="2200"/>
          </a:p>
        </p:txBody>
      </p:sp>
      <p:sp>
        <p:nvSpPr>
          <p:cNvPr id="272" name="Google Shape;272;p28"/>
          <p:cNvSpPr txBox="1"/>
          <p:nvPr>
            <p:ph idx="12" type="sldNum"/>
          </p:nvPr>
        </p:nvSpPr>
        <p:spPr>
          <a:xfrm>
            <a:off x="8515349" y="4842573"/>
            <a:ext cx="4605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zh-C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11675" y="416475"/>
            <a:ext cx="8520600" cy="572700"/>
          </a:xfrm>
          <a:prstGeom prst="rect">
            <a:avLst/>
          </a:prstGeom>
        </p:spPr>
        <p:txBody>
          <a:bodyPr anchorCtr="0" anchor="ctr" bIns="45700" lIns="0" spcFirstLastPara="1" rIns="0" wrap="square" tIns="45700">
            <a:normAutofit/>
          </a:bodyPr>
          <a:lstStyle/>
          <a:p>
            <a:pPr indent="0" lvl="0" marL="0" rtl="0" algn="l">
              <a:spcBef>
                <a:spcPts val="0"/>
              </a:spcBef>
              <a:spcAft>
                <a:spcPts val="0"/>
              </a:spcAft>
              <a:buSzPts val="990"/>
              <a:buNone/>
            </a:pPr>
            <a:r>
              <a:rPr b="1" lang="zh-CN" sz="2540">
                <a:latin typeface="Times New Roman"/>
                <a:ea typeface="Times New Roman"/>
                <a:cs typeface="Times New Roman"/>
                <a:sym typeface="Times New Roman"/>
              </a:rPr>
              <a:t>SARIMA：Non-stationarity and Seasonality</a:t>
            </a:r>
            <a:endParaRPr b="1" sz="2540">
              <a:latin typeface="Times New Roman"/>
              <a:ea typeface="Times New Roman"/>
              <a:cs typeface="Times New Roman"/>
              <a:sym typeface="Times New Roman"/>
            </a:endParaRPr>
          </a:p>
        </p:txBody>
      </p:sp>
      <p:pic>
        <p:nvPicPr>
          <p:cNvPr id="380" name="Google Shape;380;p37" title="Screenshot 2025-03-10 at 11.09.05 PM.png"/>
          <p:cNvPicPr preferRelativeResize="0"/>
          <p:nvPr/>
        </p:nvPicPr>
        <p:blipFill>
          <a:blip r:embed="rId3">
            <a:alphaModFix/>
          </a:blip>
          <a:stretch>
            <a:fillRect/>
          </a:stretch>
        </p:blipFill>
        <p:spPr>
          <a:xfrm>
            <a:off x="111675" y="1070125"/>
            <a:ext cx="2809625" cy="2623199"/>
          </a:xfrm>
          <a:prstGeom prst="rect">
            <a:avLst/>
          </a:prstGeom>
          <a:noFill/>
          <a:ln>
            <a:noFill/>
          </a:ln>
        </p:spPr>
      </p:pic>
      <p:pic>
        <p:nvPicPr>
          <p:cNvPr id="381" name="Google Shape;381;p37" title="Screenshot 2025-03-10 at 11.10.17 PM.png"/>
          <p:cNvPicPr preferRelativeResize="0"/>
          <p:nvPr/>
        </p:nvPicPr>
        <p:blipFill>
          <a:blip r:embed="rId4">
            <a:alphaModFix/>
          </a:blip>
          <a:stretch>
            <a:fillRect/>
          </a:stretch>
        </p:blipFill>
        <p:spPr>
          <a:xfrm>
            <a:off x="6254100" y="1070100"/>
            <a:ext cx="2809625" cy="2623237"/>
          </a:xfrm>
          <a:prstGeom prst="rect">
            <a:avLst/>
          </a:prstGeom>
          <a:noFill/>
          <a:ln>
            <a:noFill/>
          </a:ln>
        </p:spPr>
      </p:pic>
      <p:sp>
        <p:nvSpPr>
          <p:cNvPr id="382" name="Google Shape;382;p37"/>
          <p:cNvSpPr txBox="1"/>
          <p:nvPr/>
        </p:nvSpPr>
        <p:spPr>
          <a:xfrm>
            <a:off x="2914650" y="1143000"/>
            <a:ext cx="3339600" cy="2550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Helvetica Neue"/>
              <a:buChar char="●"/>
            </a:pPr>
            <a:r>
              <a:rPr b="1" lang="zh-CN" sz="1100">
                <a:solidFill>
                  <a:schemeClr val="dk1"/>
                </a:solidFill>
                <a:latin typeface="Times New Roman"/>
                <a:ea typeface="Times New Roman"/>
                <a:cs typeface="Times New Roman"/>
                <a:sym typeface="Times New Roman"/>
              </a:rPr>
              <a:t>ACF: </a:t>
            </a:r>
            <a:r>
              <a:rPr lang="zh-CN" sz="1100">
                <a:solidFill>
                  <a:schemeClr val="dk1"/>
                </a:solidFill>
                <a:latin typeface="Times New Roman"/>
                <a:ea typeface="Times New Roman"/>
                <a:cs typeface="Times New Roman"/>
                <a:sym typeface="Times New Roman"/>
              </a:rPr>
              <a:t>All four variables show </a:t>
            </a:r>
            <a:r>
              <a:rPr b="1" lang="zh-CN" sz="1100">
                <a:solidFill>
                  <a:schemeClr val="accent1"/>
                </a:solidFill>
                <a:latin typeface="Times New Roman"/>
                <a:ea typeface="Times New Roman"/>
                <a:cs typeface="Times New Roman"/>
                <a:sym typeface="Times New Roman"/>
              </a:rPr>
              <a:t>strong positive autocorrelations</a:t>
            </a:r>
            <a:r>
              <a:rPr b="1" lang="zh-CN" sz="1100">
                <a:solidFill>
                  <a:schemeClr val="dk1"/>
                </a:solidFill>
                <a:latin typeface="Times New Roman"/>
                <a:ea typeface="Times New Roman"/>
                <a:cs typeface="Times New Roman"/>
                <a:sym typeface="Times New Roman"/>
              </a:rPr>
              <a:t> </a:t>
            </a:r>
            <a:r>
              <a:rPr lang="zh-CN" sz="1100">
                <a:solidFill>
                  <a:schemeClr val="dk1"/>
                </a:solidFill>
                <a:latin typeface="Times New Roman"/>
                <a:ea typeface="Times New Roman"/>
                <a:cs typeface="Times New Roman"/>
                <a:sym typeface="Times New Roman"/>
              </a:rPr>
              <a:t>at multiple lags, gradually declining over time. This suggests </a:t>
            </a:r>
            <a:r>
              <a:rPr b="1" lang="zh-CN" sz="1100">
                <a:solidFill>
                  <a:schemeClr val="accent1"/>
                </a:solidFill>
                <a:latin typeface="Times New Roman"/>
                <a:ea typeface="Times New Roman"/>
                <a:cs typeface="Times New Roman"/>
                <a:sym typeface="Times New Roman"/>
              </a:rPr>
              <a:t>non-stationarity</a:t>
            </a:r>
            <a:r>
              <a:rPr lang="zh-CN" sz="1100">
                <a:solidFill>
                  <a:schemeClr val="dk1"/>
                </a:solidFill>
                <a:latin typeface="Times New Roman"/>
                <a:ea typeface="Times New Roman"/>
                <a:cs typeface="Times New Roman"/>
                <a:sym typeface="Times New Roman"/>
              </a:rPr>
              <a:t>, meaning differencing may be required to stabilize the series. The ACF also exhibits peaks at seasonal lags (around 12 months), indicating </a:t>
            </a:r>
            <a:r>
              <a:rPr b="1" lang="zh-CN" sz="1100">
                <a:solidFill>
                  <a:schemeClr val="accent1"/>
                </a:solidFill>
                <a:latin typeface="Times New Roman"/>
                <a:ea typeface="Times New Roman"/>
                <a:cs typeface="Times New Roman"/>
                <a:sym typeface="Times New Roman"/>
              </a:rPr>
              <a:t>seasonality</a:t>
            </a:r>
            <a:r>
              <a:rPr lang="zh-CN"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Helvetica Neue"/>
              <a:buChar char="●"/>
            </a:pPr>
            <a:r>
              <a:rPr b="1" lang="zh-CN" sz="1100">
                <a:solidFill>
                  <a:schemeClr val="dk1"/>
                </a:solidFill>
                <a:latin typeface="Times New Roman"/>
                <a:ea typeface="Times New Roman"/>
                <a:cs typeface="Times New Roman"/>
                <a:sym typeface="Times New Roman"/>
              </a:rPr>
              <a:t>PACF: </a:t>
            </a:r>
            <a:r>
              <a:rPr lang="zh-CN" sz="1100">
                <a:solidFill>
                  <a:schemeClr val="dk1"/>
                </a:solidFill>
                <a:latin typeface="Times New Roman"/>
                <a:ea typeface="Times New Roman"/>
                <a:cs typeface="Times New Roman"/>
                <a:sym typeface="Times New Roman"/>
              </a:rPr>
              <a:t>PACF shows sharp spikes at lag 1 and a few later lags (e.g., 2 and 12), indicating a </a:t>
            </a:r>
            <a:r>
              <a:rPr b="1" lang="zh-CN" sz="1100">
                <a:solidFill>
                  <a:schemeClr val="accent1"/>
                </a:solidFill>
                <a:latin typeface="Times New Roman"/>
                <a:ea typeface="Times New Roman"/>
                <a:cs typeface="Times New Roman"/>
                <a:sym typeface="Times New Roman"/>
              </a:rPr>
              <a:t>strong autoregressive (AR) component</a:t>
            </a:r>
            <a:r>
              <a:rPr lang="zh-CN" sz="1100">
                <a:solidFill>
                  <a:schemeClr val="dk1"/>
                </a:solidFill>
                <a:latin typeface="Times New Roman"/>
                <a:ea typeface="Times New Roman"/>
                <a:cs typeface="Times New Roman"/>
                <a:sym typeface="Times New Roman"/>
              </a:rPr>
              <a:t>. Since PACF cuts off after a few lags rather than decaying gradually, </a:t>
            </a:r>
            <a:r>
              <a:rPr b="1" lang="zh-CN" sz="1100">
                <a:solidFill>
                  <a:schemeClr val="accent1"/>
                </a:solidFill>
                <a:latin typeface="Times New Roman"/>
                <a:ea typeface="Times New Roman"/>
                <a:cs typeface="Times New Roman"/>
                <a:sym typeface="Times New Roman"/>
              </a:rPr>
              <a:t>an AR(p) process is likely needed.</a:t>
            </a:r>
            <a:endParaRPr b="1" sz="1100">
              <a:solidFill>
                <a:schemeClr val="accent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Char char="●"/>
            </a:pPr>
            <a:r>
              <a:rPr b="1" lang="zh-CN" sz="1100">
                <a:solidFill>
                  <a:schemeClr val="dk1"/>
                </a:solidFill>
                <a:latin typeface="Times New Roman"/>
                <a:ea typeface="Times New Roman"/>
                <a:cs typeface="Times New Roman"/>
                <a:sym typeface="Times New Roman"/>
              </a:rPr>
              <a:t>Augmented Dickey-Fuller (ADF) test*: </a:t>
            </a:r>
            <a:r>
              <a:rPr lang="zh-CN" sz="1100">
                <a:solidFill>
                  <a:schemeClr val="dk1"/>
                </a:solidFill>
                <a:latin typeface="Times New Roman"/>
                <a:ea typeface="Times New Roman"/>
                <a:cs typeface="Times New Roman"/>
                <a:sym typeface="Times New Roman"/>
              </a:rPr>
              <a:t>All p-values are significantly greater than 0.05, verifying that all variables are </a:t>
            </a:r>
            <a:r>
              <a:rPr b="1" lang="zh-CN" sz="1100">
                <a:solidFill>
                  <a:schemeClr val="accent1"/>
                </a:solidFill>
                <a:latin typeface="Times New Roman"/>
                <a:ea typeface="Times New Roman"/>
                <a:cs typeface="Times New Roman"/>
                <a:sym typeface="Times New Roman"/>
              </a:rPr>
              <a:t>non-stationary</a:t>
            </a:r>
            <a:r>
              <a:rPr b="1" lang="zh-CN" sz="1100">
                <a:solidFill>
                  <a:schemeClr val="dk1"/>
                </a:solidFill>
                <a:latin typeface="Times New Roman"/>
                <a:ea typeface="Times New Roman"/>
                <a:cs typeface="Times New Roman"/>
                <a:sym typeface="Times New Roman"/>
              </a:rPr>
              <a:t>.</a:t>
            </a:r>
            <a:endParaRPr b="1" sz="1100">
              <a:solidFill>
                <a:schemeClr val="dk1"/>
              </a:solidFill>
              <a:latin typeface="Times New Roman"/>
              <a:ea typeface="Times New Roman"/>
              <a:cs typeface="Times New Roman"/>
              <a:sym typeface="Times New Roman"/>
            </a:endParaRPr>
          </a:p>
        </p:txBody>
      </p:sp>
      <p:sp>
        <p:nvSpPr>
          <p:cNvPr id="383" name="Google Shape;383;p37"/>
          <p:cNvSpPr txBox="1"/>
          <p:nvPr/>
        </p:nvSpPr>
        <p:spPr>
          <a:xfrm>
            <a:off x="567900" y="4011450"/>
            <a:ext cx="80082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latin typeface="Times New Roman"/>
                <a:ea typeface="Times New Roman"/>
                <a:cs typeface="Times New Roman"/>
                <a:sym typeface="Times New Roman"/>
              </a:rPr>
              <a:t>Likely need </a:t>
            </a:r>
            <a:r>
              <a:rPr b="1" lang="zh-CN">
                <a:solidFill>
                  <a:schemeClr val="dk1"/>
                </a:solidFill>
                <a:latin typeface="Times New Roman"/>
                <a:ea typeface="Times New Roman"/>
                <a:cs typeface="Times New Roman"/>
                <a:sym typeface="Times New Roman"/>
              </a:rPr>
              <a:t>SARIMA(p,d=1,q)(P,D=1,Q,s=12)</a:t>
            </a:r>
            <a:r>
              <a:rPr lang="zh-CN">
                <a:solidFill>
                  <a:schemeClr val="dk1"/>
                </a:solidFill>
                <a:latin typeface="Times New Roman"/>
                <a:ea typeface="Times New Roman"/>
                <a:cs typeface="Times New Roman"/>
                <a:sym typeface="Times New Roman"/>
              </a:rPr>
              <a:t> → Used </a:t>
            </a:r>
            <a:r>
              <a:rPr b="1" lang="zh-CN">
                <a:solidFill>
                  <a:schemeClr val="dk1"/>
                </a:solidFill>
                <a:latin typeface="Times New Roman"/>
                <a:ea typeface="Times New Roman"/>
                <a:cs typeface="Times New Roman"/>
                <a:sym typeface="Times New Roman"/>
              </a:rPr>
              <a:t>Auto-ARIMA</a:t>
            </a:r>
            <a:r>
              <a:rPr lang="zh-CN">
                <a:solidFill>
                  <a:schemeClr val="dk1"/>
                </a:solidFill>
                <a:latin typeface="Times New Roman"/>
                <a:ea typeface="Times New Roman"/>
                <a:cs typeface="Times New Roman"/>
                <a:sym typeface="Times New Roman"/>
              </a:rPr>
              <a:t> for optimal parameter tuning</a:t>
            </a:r>
            <a:endParaRPr>
              <a:solidFill>
                <a:schemeClr val="dk2"/>
              </a:solidFill>
              <a:latin typeface="Times New Roman"/>
              <a:ea typeface="Times New Roman"/>
              <a:cs typeface="Times New Roman"/>
              <a:sym typeface="Times New Roman"/>
            </a:endParaRPr>
          </a:p>
        </p:txBody>
      </p:sp>
      <p:sp>
        <p:nvSpPr>
          <p:cNvPr id="384" name="Google Shape;384;p37"/>
          <p:cNvSpPr txBox="1"/>
          <p:nvPr/>
        </p:nvSpPr>
        <p:spPr>
          <a:xfrm>
            <a:off x="6789075" y="4803750"/>
            <a:ext cx="1843200" cy="28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CN" sz="800">
                <a:solidFill>
                  <a:schemeClr val="lt1"/>
                </a:solidFill>
                <a:latin typeface="Helvetica Neue"/>
                <a:ea typeface="Helvetica Neue"/>
                <a:cs typeface="Helvetica Neue"/>
                <a:sym typeface="Helvetica Neue"/>
              </a:rPr>
              <a:t>*See ADF results in Appendix.</a:t>
            </a:r>
            <a:endParaRPr sz="800">
              <a:solidFill>
                <a:schemeClr val="lt1"/>
              </a:solidFill>
              <a:latin typeface="Helvetica Neue"/>
              <a:ea typeface="Helvetica Neue"/>
              <a:cs typeface="Helvetica Neue"/>
              <a:sym typeface="Helvetica Neue"/>
            </a:endParaRPr>
          </a:p>
        </p:txBody>
      </p:sp>
      <p:sp>
        <p:nvSpPr>
          <p:cNvPr id="385" name="Google Shape;385;p37"/>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8"/>
          <p:cNvSpPr txBox="1"/>
          <p:nvPr>
            <p:ph type="title"/>
          </p:nvPr>
        </p:nvSpPr>
        <p:spPr>
          <a:xfrm>
            <a:off x="111675" y="416475"/>
            <a:ext cx="8520600" cy="5727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b="1" lang="zh-CN" sz="2500">
                <a:latin typeface="Times New Roman"/>
                <a:ea typeface="Times New Roman"/>
                <a:cs typeface="Times New Roman"/>
                <a:sym typeface="Times New Roman"/>
              </a:rPr>
              <a:t>SARIMA：Performance of Optimal Models</a:t>
            </a:r>
            <a:endParaRPr b="1" sz="2500">
              <a:latin typeface="Times New Roman"/>
              <a:ea typeface="Times New Roman"/>
              <a:cs typeface="Times New Roman"/>
              <a:sym typeface="Times New Roman"/>
            </a:endParaRPr>
          </a:p>
        </p:txBody>
      </p:sp>
      <p:pic>
        <p:nvPicPr>
          <p:cNvPr id="391" name="Google Shape;391;p38" title="Screenshot 2025-03-11 at 12.34.04 AM.png"/>
          <p:cNvPicPr preferRelativeResize="0"/>
          <p:nvPr/>
        </p:nvPicPr>
        <p:blipFill>
          <a:blip r:embed="rId3">
            <a:alphaModFix/>
          </a:blip>
          <a:stretch>
            <a:fillRect/>
          </a:stretch>
        </p:blipFill>
        <p:spPr>
          <a:xfrm>
            <a:off x="2761538" y="1050175"/>
            <a:ext cx="2513775" cy="2394601"/>
          </a:xfrm>
          <a:prstGeom prst="rect">
            <a:avLst/>
          </a:prstGeom>
          <a:noFill/>
          <a:ln>
            <a:noFill/>
          </a:ln>
        </p:spPr>
      </p:pic>
      <p:pic>
        <p:nvPicPr>
          <p:cNvPr id="392" name="Google Shape;392;p38" title="Screenshot 2025-03-11 at 12.33.37 AM.png"/>
          <p:cNvPicPr preferRelativeResize="0"/>
          <p:nvPr/>
        </p:nvPicPr>
        <p:blipFill>
          <a:blip r:embed="rId4">
            <a:alphaModFix/>
          </a:blip>
          <a:stretch>
            <a:fillRect/>
          </a:stretch>
        </p:blipFill>
        <p:spPr>
          <a:xfrm>
            <a:off x="227151" y="1040363"/>
            <a:ext cx="2534400" cy="2414235"/>
          </a:xfrm>
          <a:prstGeom prst="rect">
            <a:avLst/>
          </a:prstGeom>
          <a:noFill/>
          <a:ln>
            <a:noFill/>
          </a:ln>
        </p:spPr>
      </p:pic>
      <p:sp>
        <p:nvSpPr>
          <p:cNvPr id="393" name="Google Shape;393;p38"/>
          <p:cNvSpPr txBox="1"/>
          <p:nvPr/>
        </p:nvSpPr>
        <p:spPr>
          <a:xfrm>
            <a:off x="5390775" y="977100"/>
            <a:ext cx="35718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200">
                <a:solidFill>
                  <a:schemeClr val="dk1"/>
                </a:solidFill>
                <a:latin typeface="Times New Roman"/>
                <a:ea typeface="Times New Roman"/>
                <a:cs typeface="Times New Roman"/>
                <a:sym typeface="Times New Roman"/>
              </a:rPr>
              <a:t>Optimal Models:</a:t>
            </a:r>
            <a:endParaRPr b="1" sz="1200">
              <a:solidFill>
                <a:schemeClr val="dk1"/>
              </a:solidFill>
              <a:latin typeface="Times New Roman"/>
              <a:ea typeface="Times New Roman"/>
              <a:cs typeface="Times New Roman"/>
              <a:sym typeface="Times New Roman"/>
            </a:endParaRPr>
          </a:p>
        </p:txBody>
      </p:sp>
      <p:pic>
        <p:nvPicPr>
          <p:cNvPr id="394" name="Google Shape;394;p38" title="Screenshot 2025-03-11 at 12.45.22 AM.png"/>
          <p:cNvPicPr preferRelativeResize="0"/>
          <p:nvPr/>
        </p:nvPicPr>
        <p:blipFill>
          <a:blip r:embed="rId5">
            <a:alphaModFix/>
          </a:blip>
          <a:stretch>
            <a:fillRect/>
          </a:stretch>
        </p:blipFill>
        <p:spPr>
          <a:xfrm>
            <a:off x="6112400" y="1308000"/>
            <a:ext cx="2000150" cy="671525"/>
          </a:xfrm>
          <a:prstGeom prst="rect">
            <a:avLst/>
          </a:prstGeom>
          <a:noFill/>
          <a:ln>
            <a:noFill/>
          </a:ln>
        </p:spPr>
      </p:pic>
      <p:sp>
        <p:nvSpPr>
          <p:cNvPr id="395" name="Google Shape;395;p38"/>
          <p:cNvSpPr txBox="1"/>
          <p:nvPr/>
        </p:nvSpPr>
        <p:spPr>
          <a:xfrm>
            <a:off x="5390775" y="1979525"/>
            <a:ext cx="3650400" cy="1640700"/>
          </a:xfrm>
          <a:prstGeom prst="rect">
            <a:avLst/>
          </a:prstGeom>
          <a:noFill/>
          <a:ln>
            <a:noFill/>
          </a:ln>
        </p:spPr>
        <p:txBody>
          <a:bodyPr anchorCtr="0" anchor="t" bIns="36000" lIns="91425" spcFirstLastPara="1" rIns="91425" wrap="square" tIns="54000">
            <a:noAutofit/>
          </a:bodyPr>
          <a:lstStyle/>
          <a:p>
            <a:pPr indent="0" lvl="0" marL="0" rtl="0" algn="l">
              <a:lnSpc>
                <a:spcPct val="100000"/>
              </a:lnSpc>
              <a:spcBef>
                <a:spcPts val="0"/>
              </a:spcBef>
              <a:spcAft>
                <a:spcPts val="0"/>
              </a:spcAft>
              <a:buNone/>
            </a:pPr>
            <a:r>
              <a:rPr b="1" lang="zh-CN" sz="1300">
                <a:solidFill>
                  <a:schemeClr val="dk1"/>
                </a:solidFill>
                <a:latin typeface="Times New Roman"/>
                <a:ea typeface="Times New Roman"/>
                <a:cs typeface="Times New Roman"/>
                <a:sym typeface="Times New Roman"/>
              </a:rPr>
              <a:t>❓</a:t>
            </a:r>
            <a:r>
              <a:rPr b="1" lang="zh-CN" sz="1300" u="sng">
                <a:solidFill>
                  <a:schemeClr val="dk1"/>
                </a:solidFill>
                <a:latin typeface="Times New Roman"/>
                <a:ea typeface="Times New Roman"/>
                <a:cs typeface="Times New Roman"/>
                <a:sym typeface="Times New Roman"/>
              </a:rPr>
              <a:t>Why d/D = 0 in some models?</a:t>
            </a:r>
            <a:endParaRPr b="1" sz="1300" u="sng">
              <a:solidFill>
                <a:schemeClr val="dk1"/>
              </a:solidFill>
              <a:latin typeface="Times New Roman"/>
              <a:ea typeface="Times New Roman"/>
              <a:cs typeface="Times New Roman"/>
              <a:sym typeface="Times New Roman"/>
            </a:endParaRPr>
          </a:p>
          <a:p>
            <a:pPr indent="-63500" lvl="0" marL="0" rtl="0" algn="l">
              <a:lnSpc>
                <a:spcPct val="100000"/>
              </a:lnSpc>
              <a:spcBef>
                <a:spcPts val="50"/>
              </a:spcBef>
              <a:spcAft>
                <a:spcPts val="0"/>
              </a:spcAft>
              <a:buClr>
                <a:schemeClr val="dk1"/>
              </a:buClr>
              <a:buSzPts val="1000"/>
              <a:buFont typeface="Times New Roman"/>
              <a:buChar char="-"/>
            </a:pPr>
            <a:r>
              <a:rPr b="1" lang="zh-CN" sz="1000">
                <a:solidFill>
                  <a:schemeClr val="dk1"/>
                </a:solidFill>
                <a:latin typeface="Times New Roman"/>
                <a:ea typeface="Times New Roman"/>
                <a:cs typeface="Times New Roman"/>
                <a:sym typeface="Times New Roman"/>
              </a:rPr>
              <a:t>Trend Removal via AR Terms Instead of Differencing</a:t>
            </a:r>
            <a:endParaRPr b="1" sz="1000">
              <a:solidFill>
                <a:schemeClr val="dk1"/>
              </a:solidFill>
              <a:latin typeface="Times New Roman"/>
              <a:ea typeface="Times New Roman"/>
              <a:cs typeface="Times New Roman"/>
              <a:sym typeface="Times New Roman"/>
            </a:endParaRPr>
          </a:p>
          <a:p>
            <a:pPr indent="-117500" lvl="2" marL="234000" rtl="0" algn="l">
              <a:lnSpc>
                <a:spcPct val="100000"/>
              </a:lnSpc>
              <a:spcBef>
                <a:spcPts val="50"/>
              </a:spcBef>
              <a:spcAft>
                <a:spcPts val="0"/>
              </a:spcAft>
              <a:buClr>
                <a:schemeClr val="dk1"/>
              </a:buClr>
              <a:buSzPts val="1000"/>
              <a:buFont typeface="Times New Roman"/>
              <a:buChar char="-"/>
            </a:pPr>
            <a:r>
              <a:rPr lang="zh-CN" sz="1000">
                <a:solidFill>
                  <a:schemeClr val="dk1"/>
                </a:solidFill>
                <a:latin typeface="Times New Roman"/>
                <a:ea typeface="Times New Roman"/>
                <a:cs typeface="Times New Roman"/>
                <a:sym typeface="Times New Roman"/>
              </a:rPr>
              <a:t>Even though the ADF test suggests non-stationarity, Auto-ARIMA may find that an autoregressive (AR) component (p&gt;0) captures the trend effectively, making differencing unnecessary (d=0).</a:t>
            </a:r>
            <a:endParaRPr sz="1000">
              <a:solidFill>
                <a:schemeClr val="dk1"/>
              </a:solidFill>
              <a:latin typeface="Times New Roman"/>
              <a:ea typeface="Times New Roman"/>
              <a:cs typeface="Times New Roman"/>
              <a:sym typeface="Times New Roman"/>
            </a:endParaRPr>
          </a:p>
          <a:p>
            <a:pPr indent="-63500" lvl="0" marL="0" rtl="0" algn="l">
              <a:lnSpc>
                <a:spcPct val="100000"/>
              </a:lnSpc>
              <a:spcBef>
                <a:spcPts val="50"/>
              </a:spcBef>
              <a:spcAft>
                <a:spcPts val="0"/>
              </a:spcAft>
              <a:buClr>
                <a:schemeClr val="dk1"/>
              </a:buClr>
              <a:buSzPts val="1000"/>
              <a:buFont typeface="Times New Roman"/>
              <a:buChar char="-"/>
            </a:pPr>
            <a:r>
              <a:rPr b="1" lang="zh-CN" sz="1000">
                <a:solidFill>
                  <a:schemeClr val="dk1"/>
                </a:solidFill>
                <a:latin typeface="Times New Roman"/>
                <a:ea typeface="Times New Roman"/>
                <a:cs typeface="Times New Roman"/>
                <a:sym typeface="Times New Roman"/>
              </a:rPr>
              <a:t>Seasonal Differencing is Preferred Over Regular Differencing</a:t>
            </a:r>
            <a:endParaRPr b="1" sz="1000">
              <a:solidFill>
                <a:schemeClr val="dk1"/>
              </a:solidFill>
              <a:latin typeface="Times New Roman"/>
              <a:ea typeface="Times New Roman"/>
              <a:cs typeface="Times New Roman"/>
              <a:sym typeface="Times New Roman"/>
            </a:endParaRPr>
          </a:p>
          <a:p>
            <a:pPr indent="-117500" lvl="2" marL="234000" rtl="0" algn="l">
              <a:lnSpc>
                <a:spcPct val="100000"/>
              </a:lnSpc>
              <a:spcBef>
                <a:spcPts val="50"/>
              </a:spcBef>
              <a:spcAft>
                <a:spcPts val="0"/>
              </a:spcAft>
              <a:buClr>
                <a:schemeClr val="dk1"/>
              </a:buClr>
              <a:buSzPts val="1000"/>
              <a:buFont typeface="Times New Roman"/>
              <a:buChar char="-"/>
            </a:pPr>
            <a:r>
              <a:rPr lang="zh-CN" sz="1000">
                <a:solidFill>
                  <a:schemeClr val="dk1"/>
                </a:solidFill>
                <a:latin typeface="Times New Roman"/>
                <a:ea typeface="Times New Roman"/>
                <a:cs typeface="Times New Roman"/>
                <a:sym typeface="Times New Roman"/>
              </a:rPr>
              <a:t>In most cases, Auto-ARIMA selected D=1, meaning it applied seasonal differencing at a 12-month lag. If seasonal differencing (D=1) sufficiently stabilizes the series, regular differencing (d=1) may not be necessary.</a:t>
            </a:r>
            <a:endParaRPr sz="1000">
              <a:solidFill>
                <a:schemeClr val="dk1"/>
              </a:solidFill>
              <a:latin typeface="Times New Roman"/>
              <a:ea typeface="Times New Roman"/>
              <a:cs typeface="Times New Roman"/>
              <a:sym typeface="Times New Roman"/>
            </a:endParaRPr>
          </a:p>
          <a:p>
            <a:pPr indent="0" lvl="0" marL="0" rtl="0" algn="l">
              <a:spcBef>
                <a:spcPts val="50"/>
              </a:spcBef>
              <a:spcAft>
                <a:spcPts val="0"/>
              </a:spcAft>
              <a:buNone/>
            </a:pPr>
            <a:r>
              <a:t/>
            </a:r>
            <a:endParaRPr b="1" sz="1300">
              <a:solidFill>
                <a:schemeClr val="dk1"/>
              </a:solidFill>
              <a:latin typeface="Times New Roman"/>
              <a:ea typeface="Times New Roman"/>
              <a:cs typeface="Times New Roman"/>
              <a:sym typeface="Times New Roman"/>
            </a:endParaRPr>
          </a:p>
        </p:txBody>
      </p:sp>
      <p:sp>
        <p:nvSpPr>
          <p:cNvPr id="396" name="Google Shape;396;p38"/>
          <p:cNvSpPr txBox="1"/>
          <p:nvPr/>
        </p:nvSpPr>
        <p:spPr>
          <a:xfrm>
            <a:off x="37075" y="3505775"/>
            <a:ext cx="5353800" cy="1323300"/>
          </a:xfrm>
          <a:prstGeom prst="rect">
            <a:avLst/>
          </a:prstGeom>
          <a:noFill/>
          <a:ln>
            <a:noFill/>
          </a:ln>
        </p:spPr>
        <p:txBody>
          <a:bodyPr anchorCtr="0" anchor="t" bIns="91425" lIns="91425" spcFirstLastPara="1" rIns="91425" wrap="square" tIns="18000">
            <a:noAutofit/>
          </a:bodyPr>
          <a:lstStyle/>
          <a:p>
            <a:pPr indent="-312949" lvl="0" marL="244800" rtl="0" algn="l">
              <a:spcBef>
                <a:spcPts val="0"/>
              </a:spcBef>
              <a:spcAft>
                <a:spcPts val="0"/>
              </a:spcAft>
              <a:buClr>
                <a:schemeClr val="dk1"/>
              </a:buClr>
              <a:buSzPts val="1300"/>
              <a:buFont typeface="Times New Roman"/>
              <a:buChar char="●"/>
            </a:pPr>
            <a:r>
              <a:rPr b="1" lang="zh-CN" sz="1300">
                <a:solidFill>
                  <a:schemeClr val="dk1"/>
                </a:solidFill>
                <a:latin typeface="Times New Roman"/>
                <a:ea typeface="Times New Roman"/>
                <a:cs typeface="Times New Roman"/>
                <a:sym typeface="Times New Roman"/>
              </a:rPr>
              <a:t>Key Findings:</a:t>
            </a:r>
            <a:endParaRPr b="1" sz="1300">
              <a:solidFill>
                <a:schemeClr val="dk1"/>
              </a:solidFill>
              <a:latin typeface="Times New Roman"/>
              <a:ea typeface="Times New Roman"/>
              <a:cs typeface="Times New Roman"/>
              <a:sym typeface="Times New Roman"/>
            </a:endParaRPr>
          </a:p>
          <a:p>
            <a:pPr indent="-156250" lvl="1" marL="522000" rtl="0" algn="l">
              <a:spcBef>
                <a:spcPts val="0"/>
              </a:spcBef>
              <a:spcAft>
                <a:spcPts val="0"/>
              </a:spcAft>
              <a:buClr>
                <a:schemeClr val="dk1"/>
              </a:buClr>
              <a:buSzPts val="1100"/>
              <a:buFont typeface="Helvetica Neue"/>
              <a:buChar char="○"/>
            </a:pPr>
            <a:r>
              <a:rPr lang="zh-CN" sz="1100">
                <a:solidFill>
                  <a:schemeClr val="dk1"/>
                </a:solidFill>
                <a:latin typeface="Times New Roman"/>
                <a:ea typeface="Times New Roman"/>
                <a:cs typeface="Times New Roman"/>
                <a:sym typeface="Times New Roman"/>
              </a:rPr>
              <a:t>SARIMA </a:t>
            </a:r>
            <a:r>
              <a:rPr b="1" lang="zh-CN" sz="1100">
                <a:solidFill>
                  <a:schemeClr val="accent1"/>
                </a:solidFill>
                <a:latin typeface="Times New Roman"/>
                <a:ea typeface="Times New Roman"/>
                <a:cs typeface="Times New Roman"/>
                <a:sym typeface="Times New Roman"/>
              </a:rPr>
              <a:t>captures overall trends well </a:t>
            </a:r>
            <a:r>
              <a:rPr lang="zh-CN" sz="1100">
                <a:solidFill>
                  <a:schemeClr val="dk1"/>
                </a:solidFill>
                <a:latin typeface="Times New Roman"/>
                <a:ea typeface="Times New Roman"/>
                <a:cs typeface="Times New Roman"/>
                <a:sym typeface="Times New Roman"/>
              </a:rPr>
              <a:t>but predicts seasonal variations</a:t>
            </a:r>
            <a:r>
              <a:rPr lang="zh-CN" sz="1100">
                <a:solidFill>
                  <a:schemeClr val="accent1"/>
                </a:solidFill>
                <a:latin typeface="Times New Roman"/>
                <a:ea typeface="Times New Roman"/>
                <a:cs typeface="Times New Roman"/>
                <a:sym typeface="Times New Roman"/>
              </a:rPr>
              <a:t> </a:t>
            </a:r>
            <a:r>
              <a:rPr b="1" lang="zh-CN" sz="1100">
                <a:solidFill>
                  <a:schemeClr val="accent1"/>
                </a:solidFill>
                <a:latin typeface="Times New Roman"/>
                <a:ea typeface="Times New Roman"/>
                <a:cs typeface="Times New Roman"/>
                <a:sym typeface="Times New Roman"/>
              </a:rPr>
              <a:t>slightly earlier in the seasonal cycle than actual data.</a:t>
            </a:r>
            <a:endParaRPr b="1" sz="1100">
              <a:solidFill>
                <a:schemeClr val="accent1"/>
              </a:solidFill>
              <a:latin typeface="Times New Roman"/>
              <a:ea typeface="Times New Roman"/>
              <a:cs typeface="Times New Roman"/>
              <a:sym typeface="Times New Roman"/>
            </a:endParaRPr>
          </a:p>
          <a:p>
            <a:pPr indent="-156250" lvl="1" marL="522000" rtl="0" algn="l">
              <a:spcBef>
                <a:spcPts val="0"/>
              </a:spcBef>
              <a:spcAft>
                <a:spcPts val="0"/>
              </a:spcAft>
              <a:buClr>
                <a:schemeClr val="dk1"/>
              </a:buClr>
              <a:buSzPts val="1100"/>
              <a:buFont typeface="Helvetica Neue"/>
              <a:buChar char="○"/>
            </a:pPr>
            <a:r>
              <a:rPr lang="zh-CN" sz="1100">
                <a:solidFill>
                  <a:schemeClr val="dk1"/>
                </a:solidFill>
                <a:latin typeface="Times New Roman"/>
                <a:ea typeface="Times New Roman"/>
                <a:cs typeface="Times New Roman"/>
                <a:sym typeface="Times New Roman"/>
              </a:rPr>
              <a:t>One potential cause is that the model relies on past seasonal patterns, </a:t>
            </a:r>
            <a:r>
              <a:rPr b="1" lang="zh-CN" sz="1100">
                <a:solidFill>
                  <a:schemeClr val="accent1"/>
                </a:solidFill>
                <a:latin typeface="Times New Roman"/>
                <a:ea typeface="Times New Roman"/>
                <a:cs typeface="Times New Roman"/>
                <a:sym typeface="Times New Roman"/>
              </a:rPr>
              <a:t>not fully adapting to recent shifts in travel behavior</a:t>
            </a:r>
            <a:r>
              <a:rPr lang="zh-CN" sz="1100">
                <a:solidFill>
                  <a:schemeClr val="accent1"/>
                </a:solidFill>
                <a:latin typeface="Times New Roman"/>
                <a:ea typeface="Times New Roman"/>
                <a:cs typeface="Times New Roman"/>
                <a:sym typeface="Times New Roman"/>
              </a:rPr>
              <a:t>,</a:t>
            </a:r>
            <a:r>
              <a:rPr lang="zh-CN" sz="1100">
                <a:solidFill>
                  <a:schemeClr val="dk1"/>
                </a:solidFill>
                <a:latin typeface="Times New Roman"/>
                <a:ea typeface="Times New Roman"/>
                <a:cs typeface="Times New Roman"/>
                <a:sym typeface="Times New Roman"/>
              </a:rPr>
              <a:t> especially after the shock of Covid.</a:t>
            </a:r>
            <a:endParaRPr sz="1100">
              <a:solidFill>
                <a:schemeClr val="dk1"/>
              </a:solidFill>
              <a:latin typeface="Times New Roman"/>
              <a:ea typeface="Times New Roman"/>
              <a:cs typeface="Times New Roman"/>
              <a:sym typeface="Times New Roman"/>
            </a:endParaRPr>
          </a:p>
          <a:p>
            <a:pPr indent="-156250" lvl="1" marL="522000" rtl="0" algn="l">
              <a:spcBef>
                <a:spcPts val="0"/>
              </a:spcBef>
              <a:spcAft>
                <a:spcPts val="0"/>
              </a:spcAft>
              <a:buClr>
                <a:schemeClr val="dk1"/>
              </a:buClr>
              <a:buSzPts val="1100"/>
              <a:buFont typeface="Helvetica Neue"/>
              <a:buChar char="○"/>
            </a:pPr>
            <a:r>
              <a:rPr lang="zh-CN" sz="1100">
                <a:solidFill>
                  <a:schemeClr val="dk1"/>
                </a:solidFill>
                <a:latin typeface="Times New Roman"/>
                <a:ea typeface="Times New Roman"/>
                <a:cs typeface="Times New Roman"/>
                <a:sym typeface="Times New Roman"/>
              </a:rPr>
              <a:t>Also, SARIMA relies on</a:t>
            </a:r>
            <a:r>
              <a:rPr lang="zh-CN" sz="1100">
                <a:solidFill>
                  <a:schemeClr val="accent1"/>
                </a:solidFill>
                <a:latin typeface="Times New Roman"/>
                <a:ea typeface="Times New Roman"/>
                <a:cs typeface="Times New Roman"/>
                <a:sym typeface="Times New Roman"/>
              </a:rPr>
              <a:t> </a:t>
            </a:r>
            <a:r>
              <a:rPr b="1" lang="zh-CN" sz="1100">
                <a:solidFill>
                  <a:schemeClr val="accent1"/>
                </a:solidFill>
                <a:latin typeface="Times New Roman"/>
                <a:ea typeface="Times New Roman"/>
                <a:cs typeface="Times New Roman"/>
                <a:sym typeface="Times New Roman"/>
              </a:rPr>
              <a:t>rigid seasonal assumptions</a:t>
            </a:r>
            <a:r>
              <a:rPr lang="zh-CN" sz="1100">
                <a:solidFill>
                  <a:schemeClr val="dk1"/>
                </a:solidFill>
                <a:latin typeface="Times New Roman"/>
                <a:ea typeface="Times New Roman"/>
                <a:cs typeface="Times New Roman"/>
                <a:sym typeface="Times New Roman"/>
              </a:rPr>
              <a:t> and cannot account for </a:t>
            </a:r>
            <a:r>
              <a:rPr b="1" lang="zh-CN" sz="1100">
                <a:solidFill>
                  <a:schemeClr val="accent1"/>
                </a:solidFill>
                <a:latin typeface="Times New Roman"/>
                <a:ea typeface="Times New Roman"/>
                <a:cs typeface="Times New Roman"/>
                <a:sym typeface="Times New Roman"/>
              </a:rPr>
              <a:t>external market factors</a:t>
            </a:r>
            <a:r>
              <a:rPr b="1" lang="zh-CN" sz="1100">
                <a:solidFill>
                  <a:schemeClr val="dk1"/>
                </a:solidFill>
                <a:latin typeface="Times New Roman"/>
                <a:ea typeface="Times New Roman"/>
                <a:cs typeface="Times New Roman"/>
                <a:sym typeface="Times New Roman"/>
              </a:rPr>
              <a:t>. </a:t>
            </a:r>
            <a:endParaRPr b="1" sz="1100">
              <a:solidFill>
                <a:schemeClr val="dk1"/>
              </a:solidFill>
              <a:latin typeface="Times New Roman"/>
              <a:ea typeface="Times New Roman"/>
              <a:cs typeface="Times New Roman"/>
              <a:sym typeface="Times New Roman"/>
            </a:endParaRPr>
          </a:p>
        </p:txBody>
      </p:sp>
      <p:sp>
        <p:nvSpPr>
          <p:cNvPr id="397" name="Google Shape;397;p38"/>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
        <p:nvSpPr>
          <p:cNvPr id="398" name="Google Shape;398;p38"/>
          <p:cNvSpPr txBox="1"/>
          <p:nvPr/>
        </p:nvSpPr>
        <p:spPr>
          <a:xfrm>
            <a:off x="4572000" y="4803750"/>
            <a:ext cx="4060200" cy="28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CN" sz="800">
                <a:solidFill>
                  <a:schemeClr val="lt1"/>
                </a:solidFill>
                <a:latin typeface="Helvetica Neue"/>
                <a:ea typeface="Helvetica Neue"/>
                <a:cs typeface="Helvetica Neue"/>
                <a:sym typeface="Helvetica Neue"/>
              </a:rPr>
              <a:t>*We also tried SARIMAX to include external factors. See details in Appendix.</a:t>
            </a:r>
            <a:endParaRPr sz="800">
              <a:solidFill>
                <a:schemeClr val="lt1"/>
              </a:solidFill>
              <a:latin typeface="Helvetica Neue"/>
              <a:ea typeface="Helvetica Neue"/>
              <a:cs typeface="Helvetica Neue"/>
              <a:sym typeface="Helvetica Neue"/>
            </a:endParaRPr>
          </a:p>
        </p:txBody>
      </p:sp>
      <p:pic>
        <p:nvPicPr>
          <p:cNvPr id="399" name="Google Shape;399;p38" title="Screenshot 2025-03-11 at 1.54.00 AM.png"/>
          <p:cNvPicPr preferRelativeResize="0"/>
          <p:nvPr/>
        </p:nvPicPr>
        <p:blipFill>
          <a:blip r:embed="rId6">
            <a:alphaModFix/>
          </a:blip>
          <a:stretch>
            <a:fillRect/>
          </a:stretch>
        </p:blipFill>
        <p:spPr>
          <a:xfrm>
            <a:off x="5299388" y="3812800"/>
            <a:ext cx="3754575" cy="7983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9"/>
          <p:cNvSpPr txBox="1"/>
          <p:nvPr>
            <p:ph type="title"/>
          </p:nvPr>
        </p:nvSpPr>
        <p:spPr>
          <a:xfrm>
            <a:off x="311700" y="445025"/>
            <a:ext cx="8520600" cy="572700"/>
          </a:xfrm>
          <a:prstGeom prst="rect">
            <a:avLst/>
          </a:prstGeom>
        </p:spPr>
        <p:txBody>
          <a:bodyPr anchorCtr="0" anchor="ctr" bIns="45700" lIns="0" spcFirstLastPara="1" rIns="0" wrap="square" tIns="45700">
            <a:normAutofit/>
          </a:bodyPr>
          <a:lstStyle/>
          <a:p>
            <a:pPr indent="0" lvl="0" marL="0" rtl="0" algn="l">
              <a:spcBef>
                <a:spcPts val="0"/>
              </a:spcBef>
              <a:spcAft>
                <a:spcPts val="0"/>
              </a:spcAft>
              <a:buSzPts val="990"/>
              <a:buNone/>
            </a:pPr>
            <a:r>
              <a:rPr b="1" lang="zh-CN" sz="2540">
                <a:latin typeface="Times New Roman"/>
                <a:ea typeface="Times New Roman"/>
                <a:cs typeface="Times New Roman"/>
                <a:sym typeface="Times New Roman"/>
              </a:rPr>
              <a:t>BSTS </a:t>
            </a:r>
            <a:r>
              <a:rPr b="1" lang="zh-CN" sz="2540">
                <a:latin typeface="Times New Roman"/>
                <a:ea typeface="Times New Roman"/>
                <a:cs typeface="Times New Roman"/>
                <a:sym typeface="Times New Roman"/>
              </a:rPr>
              <a:t>(Bayesian Structural Time Series) </a:t>
            </a:r>
            <a:endParaRPr b="1" sz="2540">
              <a:latin typeface="Times New Roman"/>
              <a:ea typeface="Times New Roman"/>
              <a:cs typeface="Times New Roman"/>
              <a:sym typeface="Times New Roman"/>
            </a:endParaRPr>
          </a:p>
        </p:txBody>
      </p:sp>
      <p:sp>
        <p:nvSpPr>
          <p:cNvPr id="405" name="Google Shape;405;p39"/>
          <p:cNvSpPr txBox="1"/>
          <p:nvPr>
            <p:ph idx="1" type="body"/>
          </p:nvPr>
        </p:nvSpPr>
        <p:spPr>
          <a:xfrm>
            <a:off x="147300" y="2449200"/>
            <a:ext cx="5617800" cy="2300700"/>
          </a:xfrm>
          <a:prstGeom prst="rect">
            <a:avLst/>
          </a:prstGeom>
        </p:spPr>
        <p:txBody>
          <a:bodyPr anchorCtr="0" anchor="t" bIns="45700" lIns="0" spcFirstLastPara="1" rIns="0" wrap="square" tIns="45700">
            <a:normAutofit/>
          </a:bodyPr>
          <a:lstStyle/>
          <a:p>
            <a:pPr indent="-298450" lvl="0" marL="457200" rtl="0" algn="l">
              <a:spcBef>
                <a:spcPts val="1000"/>
              </a:spcBef>
              <a:spcAft>
                <a:spcPts val="0"/>
              </a:spcAft>
              <a:buClr>
                <a:schemeClr val="dk1"/>
              </a:buClr>
              <a:buSzPts val="1100"/>
              <a:buFont typeface="Arial"/>
              <a:buChar char="●"/>
            </a:pPr>
            <a:r>
              <a:rPr lang="zh-CN" sz="1100">
                <a:solidFill>
                  <a:schemeClr val="dk1"/>
                </a:solidFill>
                <a:latin typeface="Times New Roman"/>
                <a:ea typeface="Times New Roman"/>
                <a:cs typeface="Times New Roman"/>
                <a:sym typeface="Times New Roman"/>
              </a:rPr>
              <a:t>BSTS effectively captures </a:t>
            </a:r>
            <a:r>
              <a:rPr b="1" lang="zh-CN" sz="1100">
                <a:solidFill>
                  <a:schemeClr val="accent1"/>
                </a:solidFill>
                <a:latin typeface="Times New Roman"/>
                <a:ea typeface="Times New Roman"/>
                <a:cs typeface="Times New Roman"/>
                <a:sym typeface="Times New Roman"/>
              </a:rPr>
              <a:t>trend, seasonality, and external factors </a:t>
            </a:r>
            <a:r>
              <a:rPr lang="zh-CN" sz="1100">
                <a:solidFill>
                  <a:schemeClr val="dk1"/>
                </a:solidFill>
                <a:latin typeface="Times New Roman"/>
                <a:ea typeface="Times New Roman"/>
                <a:cs typeface="Times New Roman"/>
                <a:sym typeface="Times New Roman"/>
              </a:rPr>
              <a:t>while </a:t>
            </a:r>
            <a:r>
              <a:rPr b="1" lang="zh-CN" sz="1100">
                <a:solidFill>
                  <a:schemeClr val="accent1"/>
                </a:solidFill>
                <a:latin typeface="Times New Roman"/>
                <a:ea typeface="Times New Roman"/>
                <a:cs typeface="Times New Roman"/>
                <a:sym typeface="Times New Roman"/>
              </a:rPr>
              <a:t>handling uncertainty and structural changes</a:t>
            </a:r>
            <a:r>
              <a:rPr lang="zh-CN" sz="1100">
                <a:solidFill>
                  <a:schemeClr val="dk1"/>
                </a:solidFill>
                <a:latin typeface="Times New Roman"/>
                <a:ea typeface="Times New Roman"/>
                <a:cs typeface="Times New Roman"/>
                <a:sym typeface="Times New Roman"/>
              </a:rPr>
              <a:t>. Unlike SARIMA, BSTS flexibly incorporates external regressors without rigid assumptions, potentially improving predictions when economic factors influence travel patterns.</a:t>
            </a:r>
            <a:endParaRPr sz="1100">
              <a:solidFill>
                <a:schemeClr val="dk1"/>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chemeClr val="dk1"/>
              </a:buClr>
              <a:buSzPts val="1300"/>
              <a:buFont typeface="Times New Roman"/>
              <a:buChar char="●"/>
            </a:pPr>
            <a:r>
              <a:rPr b="1" lang="zh-CN" sz="1300">
                <a:solidFill>
                  <a:schemeClr val="dk1"/>
                </a:solidFill>
                <a:latin typeface="Times New Roman"/>
                <a:ea typeface="Times New Roman"/>
                <a:cs typeface="Times New Roman"/>
                <a:sym typeface="Times New Roman"/>
              </a:rPr>
              <a:t>Key Findings:</a:t>
            </a:r>
            <a:endParaRPr b="1" sz="1300">
              <a:solidFill>
                <a:schemeClr val="dk1"/>
              </a:solidFill>
              <a:latin typeface="Times New Roman"/>
              <a:ea typeface="Times New Roman"/>
              <a:cs typeface="Times New Roman"/>
              <a:sym typeface="Times New Roman"/>
            </a:endParaRPr>
          </a:p>
          <a:p>
            <a:pPr indent="-298450" lvl="1" marL="914400" rtl="0" algn="l">
              <a:spcBef>
                <a:spcPts val="0"/>
              </a:spcBef>
              <a:spcAft>
                <a:spcPts val="0"/>
              </a:spcAft>
              <a:buClr>
                <a:schemeClr val="dk1"/>
              </a:buClr>
              <a:buSzPts val="1100"/>
              <a:buFont typeface="Arial"/>
              <a:buChar char="○"/>
            </a:pPr>
            <a:r>
              <a:rPr lang="zh-CN" sz="1100">
                <a:solidFill>
                  <a:schemeClr val="dk1"/>
                </a:solidFill>
                <a:latin typeface="Times New Roman"/>
                <a:ea typeface="Times New Roman"/>
                <a:cs typeface="Times New Roman"/>
                <a:sym typeface="Times New Roman"/>
              </a:rPr>
              <a:t>Although BSTS captures the overall seasonal variation well, it </a:t>
            </a:r>
            <a:r>
              <a:rPr b="1" lang="zh-CN" sz="1100">
                <a:solidFill>
                  <a:schemeClr val="accent1"/>
                </a:solidFill>
                <a:latin typeface="Times New Roman"/>
                <a:ea typeface="Times New Roman"/>
                <a:cs typeface="Times New Roman"/>
                <a:sym typeface="Times New Roman"/>
              </a:rPr>
              <a:t>overestimates the test period</a:t>
            </a:r>
            <a:r>
              <a:rPr lang="zh-CN" sz="1100">
                <a:solidFill>
                  <a:schemeClr val="accent1"/>
                </a:solidFill>
                <a:latin typeface="Times New Roman"/>
                <a:ea typeface="Times New Roman"/>
                <a:cs typeface="Times New Roman"/>
                <a:sym typeface="Times New Roman"/>
              </a:rPr>
              <a:t>,</a:t>
            </a:r>
            <a:r>
              <a:rPr lang="zh-CN" sz="1100">
                <a:solidFill>
                  <a:schemeClr val="dk1"/>
                </a:solidFill>
                <a:latin typeface="Times New Roman"/>
                <a:ea typeface="Times New Roman"/>
                <a:cs typeface="Times New Roman"/>
                <a:sym typeface="Times New Roman"/>
              </a:rPr>
              <a:t> producing forecasts </a:t>
            </a:r>
            <a:r>
              <a:rPr b="1" lang="zh-CN" sz="1100">
                <a:solidFill>
                  <a:schemeClr val="accent1"/>
                </a:solidFill>
                <a:latin typeface="Times New Roman"/>
                <a:ea typeface="Times New Roman"/>
                <a:cs typeface="Times New Roman"/>
                <a:sym typeface="Times New Roman"/>
              </a:rPr>
              <a:t>higher than actual values</a:t>
            </a:r>
            <a:r>
              <a:rPr lang="zh-CN" sz="1100">
                <a:solidFill>
                  <a:schemeClr val="dk1"/>
                </a:solidFill>
                <a:latin typeface="Times New Roman"/>
                <a:ea typeface="Times New Roman"/>
                <a:cs typeface="Times New Roman"/>
                <a:sym typeface="Times New Roman"/>
              </a:rPr>
              <a:t>, possibly because the model </a:t>
            </a:r>
            <a:r>
              <a:rPr b="1" lang="zh-CN" sz="1100">
                <a:solidFill>
                  <a:schemeClr val="accent1"/>
                </a:solidFill>
                <a:latin typeface="Times New Roman"/>
                <a:ea typeface="Times New Roman"/>
                <a:cs typeface="Times New Roman"/>
                <a:sym typeface="Times New Roman"/>
              </a:rPr>
              <a:t>overweights external regressors</a:t>
            </a:r>
            <a:r>
              <a:rPr b="1" lang="zh-CN" sz="1100">
                <a:solidFill>
                  <a:schemeClr val="dk1"/>
                </a:solidFill>
                <a:latin typeface="Times New Roman"/>
                <a:ea typeface="Times New Roman"/>
                <a:cs typeface="Times New Roman"/>
                <a:sym typeface="Times New Roman"/>
              </a:rPr>
              <a:t>,</a:t>
            </a:r>
            <a:r>
              <a:rPr lang="zh-CN" sz="1100">
                <a:solidFill>
                  <a:schemeClr val="dk1"/>
                </a:solidFill>
                <a:latin typeface="Times New Roman"/>
                <a:ea typeface="Times New Roman"/>
                <a:cs typeface="Times New Roman"/>
                <a:sym typeface="Times New Roman"/>
              </a:rPr>
              <a:t> assuming they drive stronger growth than observed.</a:t>
            </a:r>
            <a:endParaRPr sz="1100">
              <a:solidFill>
                <a:schemeClr val="dk1"/>
              </a:solidFill>
              <a:latin typeface="Times New Roman"/>
              <a:ea typeface="Times New Roman"/>
              <a:cs typeface="Times New Roman"/>
              <a:sym typeface="Times New Roman"/>
            </a:endParaRPr>
          </a:p>
          <a:p>
            <a:pPr indent="-298450" lvl="1" marL="914400" rtl="0" algn="l">
              <a:spcBef>
                <a:spcPts val="0"/>
              </a:spcBef>
              <a:spcAft>
                <a:spcPts val="0"/>
              </a:spcAft>
              <a:buClr>
                <a:schemeClr val="dk1"/>
              </a:buClr>
              <a:buSzPts val="1100"/>
              <a:buFont typeface="Arial"/>
              <a:buChar char="○"/>
            </a:pPr>
            <a:r>
              <a:rPr lang="zh-CN" sz="1100">
                <a:solidFill>
                  <a:schemeClr val="dk1"/>
                </a:solidFill>
                <a:latin typeface="Times New Roman"/>
                <a:ea typeface="Times New Roman"/>
                <a:cs typeface="Times New Roman"/>
                <a:sym typeface="Times New Roman"/>
              </a:rPr>
              <a:t>BSTS performs </a:t>
            </a:r>
            <a:r>
              <a:rPr b="1" lang="zh-CN" sz="1100">
                <a:solidFill>
                  <a:schemeClr val="accent1"/>
                </a:solidFill>
                <a:latin typeface="Times New Roman"/>
                <a:ea typeface="Times New Roman"/>
                <a:cs typeface="Times New Roman"/>
                <a:sym typeface="Times New Roman"/>
              </a:rPr>
              <a:t>worser than SARIMA</a:t>
            </a:r>
            <a:r>
              <a:rPr lang="zh-CN" sz="1100">
                <a:solidFill>
                  <a:schemeClr val="accent1"/>
                </a:solidFill>
                <a:latin typeface="Times New Roman"/>
                <a:ea typeface="Times New Roman"/>
                <a:cs typeface="Times New Roman"/>
                <a:sym typeface="Times New Roman"/>
              </a:rPr>
              <a:t>,</a:t>
            </a:r>
            <a:r>
              <a:rPr lang="zh-CN" sz="1100">
                <a:solidFill>
                  <a:schemeClr val="dk1"/>
                </a:solidFill>
                <a:latin typeface="Times New Roman"/>
                <a:ea typeface="Times New Roman"/>
                <a:cs typeface="Times New Roman"/>
                <a:sym typeface="Times New Roman"/>
              </a:rPr>
              <a:t> likely because BSTS </a:t>
            </a:r>
            <a:r>
              <a:rPr b="1" lang="zh-CN" sz="1100">
                <a:solidFill>
                  <a:schemeClr val="accent1"/>
                </a:solidFill>
                <a:latin typeface="Times New Roman"/>
                <a:ea typeface="Times New Roman"/>
                <a:cs typeface="Times New Roman"/>
                <a:sym typeface="Times New Roman"/>
              </a:rPr>
              <a:t>struggles with short-term fluctuations </a:t>
            </a:r>
            <a:r>
              <a:rPr lang="zh-CN" sz="1100">
                <a:solidFill>
                  <a:schemeClr val="dk1"/>
                </a:solidFill>
                <a:latin typeface="Times New Roman"/>
                <a:ea typeface="Times New Roman"/>
                <a:cs typeface="Times New Roman"/>
                <a:sym typeface="Times New Roman"/>
              </a:rPr>
              <a:t>despite handling external factors. SARIMA focuses on </a:t>
            </a:r>
            <a:r>
              <a:rPr b="1" lang="zh-CN" sz="1100">
                <a:solidFill>
                  <a:schemeClr val="accent1"/>
                </a:solidFill>
                <a:latin typeface="Times New Roman"/>
                <a:ea typeface="Times New Roman"/>
                <a:cs typeface="Times New Roman"/>
                <a:sym typeface="Times New Roman"/>
              </a:rPr>
              <a:t>pure time-series dependencies</a:t>
            </a:r>
            <a:r>
              <a:rPr lang="zh-CN" sz="1100">
                <a:solidFill>
                  <a:schemeClr val="dk1"/>
                </a:solidFill>
                <a:latin typeface="Times New Roman"/>
                <a:ea typeface="Times New Roman"/>
                <a:cs typeface="Times New Roman"/>
                <a:sym typeface="Times New Roman"/>
              </a:rPr>
              <a:t>, avoiding potential </a:t>
            </a:r>
            <a:r>
              <a:rPr b="1" lang="zh-CN" sz="1100">
                <a:solidFill>
                  <a:schemeClr val="accent1"/>
                </a:solidFill>
                <a:latin typeface="Times New Roman"/>
                <a:ea typeface="Times New Roman"/>
                <a:cs typeface="Times New Roman"/>
                <a:sym typeface="Times New Roman"/>
              </a:rPr>
              <a:t>overfitting to external variables</a:t>
            </a:r>
            <a:r>
              <a:rPr b="1" lang="zh-CN" sz="1100">
                <a:solidFill>
                  <a:schemeClr val="dk1"/>
                </a:solidFill>
                <a:latin typeface="Times New Roman"/>
                <a:ea typeface="Times New Roman"/>
                <a:cs typeface="Times New Roman"/>
                <a:sym typeface="Times New Roman"/>
              </a:rPr>
              <a:t> </a:t>
            </a:r>
            <a:r>
              <a:rPr lang="zh-CN" sz="1100">
                <a:solidFill>
                  <a:schemeClr val="dk1"/>
                </a:solidFill>
                <a:latin typeface="Times New Roman"/>
                <a:ea typeface="Times New Roman"/>
                <a:cs typeface="Times New Roman"/>
                <a:sym typeface="Times New Roman"/>
              </a:rPr>
              <a:t>in BSTS.</a:t>
            </a:r>
            <a:endParaRPr sz="1100">
              <a:solidFill>
                <a:schemeClr val="dk1"/>
              </a:solidFill>
              <a:latin typeface="Times New Roman"/>
              <a:ea typeface="Times New Roman"/>
              <a:cs typeface="Times New Roman"/>
              <a:sym typeface="Times New Roman"/>
            </a:endParaRPr>
          </a:p>
        </p:txBody>
      </p:sp>
      <p:sp>
        <p:nvSpPr>
          <p:cNvPr id="406" name="Google Shape;406;p39"/>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pic>
        <p:nvPicPr>
          <p:cNvPr id="407" name="Google Shape;407;p39" title="Screenshot 2025-03-11 at 1.47.08 AM.png"/>
          <p:cNvPicPr preferRelativeResize="0"/>
          <p:nvPr/>
        </p:nvPicPr>
        <p:blipFill>
          <a:blip r:embed="rId3">
            <a:alphaModFix/>
          </a:blip>
          <a:stretch>
            <a:fillRect/>
          </a:stretch>
        </p:blipFill>
        <p:spPr>
          <a:xfrm>
            <a:off x="147300" y="1032887"/>
            <a:ext cx="2213644" cy="1401174"/>
          </a:xfrm>
          <a:prstGeom prst="rect">
            <a:avLst/>
          </a:prstGeom>
          <a:noFill/>
          <a:ln>
            <a:noFill/>
          </a:ln>
        </p:spPr>
      </p:pic>
      <p:pic>
        <p:nvPicPr>
          <p:cNvPr id="408" name="Google Shape;408;p39" title="Screenshot 2025-03-11 at 1.47.16 AM.png"/>
          <p:cNvPicPr preferRelativeResize="0"/>
          <p:nvPr/>
        </p:nvPicPr>
        <p:blipFill>
          <a:blip r:embed="rId4">
            <a:alphaModFix/>
          </a:blip>
          <a:stretch>
            <a:fillRect/>
          </a:stretch>
        </p:blipFill>
        <p:spPr>
          <a:xfrm>
            <a:off x="2360954" y="1032888"/>
            <a:ext cx="2213646" cy="1401174"/>
          </a:xfrm>
          <a:prstGeom prst="rect">
            <a:avLst/>
          </a:prstGeom>
          <a:noFill/>
          <a:ln>
            <a:noFill/>
          </a:ln>
        </p:spPr>
      </p:pic>
      <p:pic>
        <p:nvPicPr>
          <p:cNvPr id="409" name="Google Shape;409;p39" title="Screenshot 2025-03-11 at 1.47.24 AM.png"/>
          <p:cNvPicPr preferRelativeResize="0"/>
          <p:nvPr/>
        </p:nvPicPr>
        <p:blipFill>
          <a:blip r:embed="rId5">
            <a:alphaModFix/>
          </a:blip>
          <a:stretch>
            <a:fillRect/>
          </a:stretch>
        </p:blipFill>
        <p:spPr>
          <a:xfrm>
            <a:off x="4574600" y="1032900"/>
            <a:ext cx="2213650" cy="1431455"/>
          </a:xfrm>
          <a:prstGeom prst="rect">
            <a:avLst/>
          </a:prstGeom>
          <a:noFill/>
          <a:ln>
            <a:noFill/>
          </a:ln>
        </p:spPr>
      </p:pic>
      <p:pic>
        <p:nvPicPr>
          <p:cNvPr id="410" name="Google Shape;410;p39" title="Screenshot 2025-03-11 at 1.47.30 AM.png"/>
          <p:cNvPicPr preferRelativeResize="0"/>
          <p:nvPr/>
        </p:nvPicPr>
        <p:blipFill rotWithShape="1">
          <a:blip r:embed="rId6">
            <a:alphaModFix/>
          </a:blip>
          <a:srcRect b="0" l="0" r="0" t="0"/>
          <a:stretch/>
        </p:blipFill>
        <p:spPr>
          <a:xfrm>
            <a:off x="6869193" y="1048038"/>
            <a:ext cx="2166833" cy="1401166"/>
          </a:xfrm>
          <a:prstGeom prst="rect">
            <a:avLst/>
          </a:prstGeom>
          <a:noFill/>
          <a:ln>
            <a:noFill/>
          </a:ln>
        </p:spPr>
      </p:pic>
      <p:pic>
        <p:nvPicPr>
          <p:cNvPr id="411" name="Google Shape;411;p39" title="Screenshot 2025-03-11 at 2.02.27 AM.png"/>
          <p:cNvPicPr preferRelativeResize="0"/>
          <p:nvPr/>
        </p:nvPicPr>
        <p:blipFill>
          <a:blip r:embed="rId7">
            <a:alphaModFix/>
          </a:blip>
          <a:stretch>
            <a:fillRect/>
          </a:stretch>
        </p:blipFill>
        <p:spPr>
          <a:xfrm>
            <a:off x="5983200" y="2848525"/>
            <a:ext cx="3052825" cy="143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0"/>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b="1" lang="zh-CN">
                <a:latin typeface="Times New Roman"/>
                <a:ea typeface="Times New Roman"/>
                <a:cs typeface="Times New Roman"/>
                <a:sym typeface="Times New Roman"/>
              </a:rPr>
              <a:t>Prophet</a:t>
            </a:r>
            <a:endParaRPr b="1">
              <a:latin typeface="Times New Roman"/>
              <a:ea typeface="Times New Roman"/>
              <a:cs typeface="Times New Roman"/>
              <a:sym typeface="Times New Roman"/>
            </a:endParaRPr>
          </a:p>
        </p:txBody>
      </p:sp>
      <p:sp>
        <p:nvSpPr>
          <p:cNvPr id="417" name="Google Shape;417;p40"/>
          <p:cNvSpPr txBox="1"/>
          <p:nvPr>
            <p:ph idx="1" type="body"/>
          </p:nvPr>
        </p:nvSpPr>
        <p:spPr>
          <a:xfrm>
            <a:off x="311700" y="3590875"/>
            <a:ext cx="4516800" cy="803100"/>
          </a:xfrm>
          <a:prstGeom prst="rect">
            <a:avLst/>
          </a:prstGeom>
        </p:spPr>
        <p:txBody>
          <a:bodyPr anchorCtr="0" anchor="t" bIns="45700" lIns="0" spcFirstLastPara="1" rIns="0" wrap="square" tIns="45700">
            <a:noAutofit/>
          </a:bodyPr>
          <a:lstStyle/>
          <a:p>
            <a:pPr indent="0" lvl="0" marL="0" rtl="0" algn="l">
              <a:lnSpc>
                <a:spcPct val="105000"/>
              </a:lnSpc>
              <a:spcBef>
                <a:spcPts val="1000"/>
              </a:spcBef>
              <a:spcAft>
                <a:spcPts val="0"/>
              </a:spcAft>
              <a:buSzPts val="1018"/>
              <a:buNone/>
            </a:pPr>
            <a:r>
              <a:rPr lang="zh-CN" sz="1210">
                <a:solidFill>
                  <a:schemeClr val="dk1"/>
                </a:solidFill>
                <a:latin typeface="Times New Roman"/>
                <a:ea typeface="Times New Roman"/>
                <a:cs typeface="Times New Roman"/>
                <a:sym typeface="Times New Roman"/>
              </a:rPr>
              <a:t>Prophet is a forecasting tool designed for time series data with strong </a:t>
            </a:r>
            <a:r>
              <a:rPr b="1" lang="zh-CN" sz="1210">
                <a:solidFill>
                  <a:schemeClr val="accent1"/>
                </a:solidFill>
                <a:latin typeface="Times New Roman"/>
                <a:ea typeface="Times New Roman"/>
                <a:cs typeface="Times New Roman"/>
                <a:sym typeface="Times New Roman"/>
              </a:rPr>
              <a:t>seasonal patterns</a:t>
            </a:r>
            <a:r>
              <a:rPr lang="zh-CN" sz="1210">
                <a:solidFill>
                  <a:schemeClr val="dk1"/>
                </a:solidFill>
                <a:latin typeface="Times New Roman"/>
                <a:ea typeface="Times New Roman"/>
                <a:cs typeface="Times New Roman"/>
                <a:sym typeface="Times New Roman"/>
              </a:rPr>
              <a:t>. It handles missing data, outliers, and includes flexibility for incorporating external factors like holidays or GDP. Prophet is widely used for predicting </a:t>
            </a:r>
            <a:r>
              <a:rPr b="1" lang="zh-CN" sz="1210">
                <a:solidFill>
                  <a:schemeClr val="accent1"/>
                </a:solidFill>
                <a:latin typeface="Times New Roman"/>
                <a:ea typeface="Times New Roman"/>
                <a:cs typeface="Times New Roman"/>
                <a:sym typeface="Times New Roman"/>
              </a:rPr>
              <a:t>trends</a:t>
            </a:r>
            <a:r>
              <a:rPr lang="zh-CN" sz="1210">
                <a:solidFill>
                  <a:schemeClr val="dk1"/>
                </a:solidFill>
                <a:latin typeface="Times New Roman"/>
                <a:ea typeface="Times New Roman"/>
                <a:cs typeface="Times New Roman"/>
                <a:sym typeface="Times New Roman"/>
              </a:rPr>
              <a:t> in industries like retail and transportation.</a:t>
            </a:r>
            <a:endParaRPr sz="1210">
              <a:solidFill>
                <a:schemeClr val="dk1"/>
              </a:solidFill>
              <a:latin typeface="Times New Roman"/>
              <a:ea typeface="Times New Roman"/>
              <a:cs typeface="Times New Roman"/>
              <a:sym typeface="Times New Roman"/>
            </a:endParaRPr>
          </a:p>
        </p:txBody>
      </p:sp>
      <p:sp>
        <p:nvSpPr>
          <p:cNvPr id="418" name="Google Shape;418;p40"/>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pic>
        <p:nvPicPr>
          <p:cNvPr id="419" name="Google Shape;419;p40"/>
          <p:cNvPicPr preferRelativeResize="0"/>
          <p:nvPr/>
        </p:nvPicPr>
        <p:blipFill>
          <a:blip r:embed="rId3">
            <a:alphaModFix/>
          </a:blip>
          <a:stretch>
            <a:fillRect/>
          </a:stretch>
        </p:blipFill>
        <p:spPr>
          <a:xfrm>
            <a:off x="2187150" y="2287900"/>
            <a:ext cx="1976226" cy="1264322"/>
          </a:xfrm>
          <a:prstGeom prst="rect">
            <a:avLst/>
          </a:prstGeom>
          <a:noFill/>
          <a:ln>
            <a:noFill/>
          </a:ln>
        </p:spPr>
      </p:pic>
      <p:pic>
        <p:nvPicPr>
          <p:cNvPr id="420" name="Google Shape;420;p40"/>
          <p:cNvPicPr preferRelativeResize="0"/>
          <p:nvPr/>
        </p:nvPicPr>
        <p:blipFill>
          <a:blip r:embed="rId4">
            <a:alphaModFix/>
          </a:blip>
          <a:stretch>
            <a:fillRect/>
          </a:stretch>
        </p:blipFill>
        <p:spPr>
          <a:xfrm>
            <a:off x="311700" y="2287900"/>
            <a:ext cx="1875451" cy="1199849"/>
          </a:xfrm>
          <a:prstGeom prst="rect">
            <a:avLst/>
          </a:prstGeom>
          <a:noFill/>
          <a:ln>
            <a:noFill/>
          </a:ln>
        </p:spPr>
      </p:pic>
      <p:pic>
        <p:nvPicPr>
          <p:cNvPr id="421" name="Google Shape;421;p40"/>
          <p:cNvPicPr preferRelativeResize="0"/>
          <p:nvPr/>
        </p:nvPicPr>
        <p:blipFill>
          <a:blip r:embed="rId5">
            <a:alphaModFix/>
          </a:blip>
          <a:stretch>
            <a:fillRect/>
          </a:stretch>
        </p:blipFill>
        <p:spPr>
          <a:xfrm>
            <a:off x="311700" y="1088050"/>
            <a:ext cx="1875451" cy="1199850"/>
          </a:xfrm>
          <a:prstGeom prst="rect">
            <a:avLst/>
          </a:prstGeom>
          <a:noFill/>
          <a:ln>
            <a:noFill/>
          </a:ln>
        </p:spPr>
      </p:pic>
      <p:pic>
        <p:nvPicPr>
          <p:cNvPr id="422" name="Google Shape;422;p40"/>
          <p:cNvPicPr preferRelativeResize="0"/>
          <p:nvPr/>
        </p:nvPicPr>
        <p:blipFill>
          <a:blip r:embed="rId6">
            <a:alphaModFix/>
          </a:blip>
          <a:stretch>
            <a:fillRect/>
          </a:stretch>
        </p:blipFill>
        <p:spPr>
          <a:xfrm>
            <a:off x="2187150" y="1035296"/>
            <a:ext cx="1976233" cy="1252600"/>
          </a:xfrm>
          <a:prstGeom prst="rect">
            <a:avLst/>
          </a:prstGeom>
          <a:noFill/>
          <a:ln>
            <a:noFill/>
          </a:ln>
        </p:spPr>
      </p:pic>
      <p:sp>
        <p:nvSpPr>
          <p:cNvPr id="423" name="Google Shape;423;p40"/>
          <p:cNvSpPr txBox="1"/>
          <p:nvPr/>
        </p:nvSpPr>
        <p:spPr>
          <a:xfrm>
            <a:off x="4923775" y="3028950"/>
            <a:ext cx="4096500" cy="15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solidFill>
                  <a:schemeClr val="dk1"/>
                </a:solidFill>
                <a:latin typeface="Times New Roman"/>
                <a:ea typeface="Times New Roman"/>
                <a:cs typeface="Times New Roman"/>
                <a:sym typeface="Times New Roman"/>
              </a:rPr>
              <a:t>Key Findings:</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zh-CN" sz="1200">
                <a:solidFill>
                  <a:schemeClr val="dk1"/>
                </a:solidFill>
                <a:latin typeface="Times New Roman"/>
                <a:ea typeface="Times New Roman"/>
                <a:cs typeface="Times New Roman"/>
                <a:sym typeface="Times New Roman"/>
              </a:rPr>
              <a:t>The Prophet model performed well across all four target variables. The forecasts for Pax and Flt show low RMSE and MAE, indicating high accuracy. The confidence intervals in the graph represent the uncertainty around these predictions, showing that the model provides a reliable but slightly more uncertain forecast for LF.</a:t>
            </a:r>
            <a:endParaRPr sz="1200">
              <a:solidFill>
                <a:schemeClr val="dk1"/>
              </a:solidFill>
              <a:latin typeface="Times New Roman"/>
              <a:ea typeface="Times New Roman"/>
              <a:cs typeface="Times New Roman"/>
              <a:sym typeface="Times New Roman"/>
            </a:endParaRPr>
          </a:p>
        </p:txBody>
      </p:sp>
      <p:sp>
        <p:nvSpPr>
          <p:cNvPr id="424" name="Google Shape;424;p40"/>
          <p:cNvSpPr txBox="1"/>
          <p:nvPr/>
        </p:nvSpPr>
        <p:spPr>
          <a:xfrm>
            <a:off x="5456725" y="1469050"/>
            <a:ext cx="3030600" cy="13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CN" sz="1500">
                <a:solidFill>
                  <a:schemeClr val="dk1"/>
                </a:solidFill>
                <a:latin typeface="Times New Roman"/>
                <a:ea typeface="Times New Roman"/>
                <a:cs typeface="Times New Roman"/>
                <a:sym typeface="Times New Roman"/>
              </a:rPr>
              <a:t>Forecast Results &amp; Accuracy</a:t>
            </a:r>
            <a:endParaRPr b="1"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zh-CN" sz="1300">
                <a:solidFill>
                  <a:schemeClr val="dk1"/>
                </a:solidFill>
                <a:latin typeface="Times New Roman"/>
                <a:ea typeface="Times New Roman"/>
                <a:cs typeface="Times New Roman"/>
                <a:sym typeface="Times New Roman"/>
              </a:rPr>
              <a:t>· </a:t>
            </a:r>
            <a:r>
              <a:rPr b="1" lang="zh-CN" sz="1300">
                <a:solidFill>
                  <a:schemeClr val="accent1"/>
                </a:solidFill>
                <a:latin typeface="Times New Roman"/>
                <a:ea typeface="Times New Roman"/>
                <a:cs typeface="Times New Roman"/>
                <a:sym typeface="Times New Roman"/>
              </a:rPr>
              <a:t>Pax: </a:t>
            </a:r>
            <a:r>
              <a:rPr lang="zh-CN" sz="1300">
                <a:solidFill>
                  <a:schemeClr val="dk1"/>
                </a:solidFill>
                <a:latin typeface="Times New Roman"/>
                <a:ea typeface="Times New Roman"/>
                <a:cs typeface="Times New Roman"/>
                <a:sym typeface="Times New Roman"/>
              </a:rPr>
              <a:t>RMSE = 0.0755, MAE = 0.0734</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zh-CN" sz="1300">
                <a:solidFill>
                  <a:schemeClr val="dk1"/>
                </a:solidFill>
                <a:latin typeface="Times New Roman"/>
                <a:ea typeface="Times New Roman"/>
                <a:cs typeface="Times New Roman"/>
                <a:sym typeface="Times New Roman"/>
              </a:rPr>
              <a:t>· Flt</a:t>
            </a:r>
            <a:r>
              <a:rPr lang="zh-CN" sz="1300">
                <a:solidFill>
                  <a:schemeClr val="dk1"/>
                </a:solidFill>
                <a:latin typeface="Times New Roman"/>
                <a:ea typeface="Times New Roman"/>
                <a:cs typeface="Times New Roman"/>
                <a:sym typeface="Times New Roman"/>
              </a:rPr>
              <a:t>: </a:t>
            </a:r>
            <a:r>
              <a:rPr lang="zh-CN" sz="1300">
                <a:solidFill>
                  <a:schemeClr val="dk1"/>
                </a:solidFill>
                <a:latin typeface="Times New Roman"/>
                <a:ea typeface="Times New Roman"/>
                <a:cs typeface="Times New Roman"/>
                <a:sym typeface="Times New Roman"/>
              </a:rPr>
              <a:t>RMSE = 0.0901, MAE = 0.0891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zh-CN" sz="1300">
                <a:solidFill>
                  <a:schemeClr val="dk1"/>
                </a:solidFill>
                <a:latin typeface="Times New Roman"/>
                <a:ea typeface="Times New Roman"/>
                <a:cs typeface="Times New Roman"/>
                <a:sym typeface="Times New Roman"/>
              </a:rPr>
              <a:t>· LF: RMSE = 0.1090, MAE = 0.1025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zh-CN" sz="1300">
                <a:solidFill>
                  <a:schemeClr val="dk1"/>
                </a:solidFill>
                <a:latin typeface="Times New Roman"/>
                <a:ea typeface="Times New Roman"/>
                <a:cs typeface="Times New Roman"/>
                <a:sym typeface="Times New Roman"/>
              </a:rPr>
              <a:t>· RPM: RMSE = 0.0928, MAE = 0.0907</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1"/>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b="1" lang="zh-CN">
                <a:latin typeface="Times New Roman"/>
                <a:ea typeface="Times New Roman"/>
                <a:cs typeface="Times New Roman"/>
                <a:sym typeface="Times New Roman"/>
              </a:rPr>
              <a:t>XGBoo</a:t>
            </a:r>
            <a:r>
              <a:rPr b="1" lang="zh-CN">
                <a:latin typeface="Times New Roman"/>
                <a:ea typeface="Times New Roman"/>
                <a:cs typeface="Times New Roman"/>
                <a:sym typeface="Times New Roman"/>
              </a:rPr>
              <a:t>st</a:t>
            </a:r>
            <a:endParaRPr b="1">
              <a:latin typeface="Times New Roman"/>
              <a:ea typeface="Times New Roman"/>
              <a:cs typeface="Times New Roman"/>
              <a:sym typeface="Times New Roman"/>
            </a:endParaRPr>
          </a:p>
        </p:txBody>
      </p:sp>
      <p:sp>
        <p:nvSpPr>
          <p:cNvPr id="430" name="Google Shape;430;p41"/>
          <p:cNvSpPr txBox="1"/>
          <p:nvPr>
            <p:ph idx="1" type="body"/>
          </p:nvPr>
        </p:nvSpPr>
        <p:spPr>
          <a:xfrm>
            <a:off x="230725" y="3766075"/>
            <a:ext cx="5265000" cy="1781100"/>
          </a:xfrm>
          <a:prstGeom prst="rect">
            <a:avLst/>
          </a:prstGeom>
        </p:spPr>
        <p:txBody>
          <a:bodyPr anchorCtr="0" anchor="t" bIns="45700" lIns="0" spcFirstLastPara="1" rIns="0" wrap="square" tIns="45700">
            <a:normAutofit/>
          </a:bodyPr>
          <a:lstStyle/>
          <a:p>
            <a:pPr indent="0" lvl="0" marL="0" rtl="0" algn="l">
              <a:spcBef>
                <a:spcPts val="1000"/>
              </a:spcBef>
              <a:spcAft>
                <a:spcPts val="0"/>
              </a:spcAft>
              <a:buNone/>
            </a:pPr>
            <a:r>
              <a:rPr lang="zh-CN" sz="1200">
                <a:solidFill>
                  <a:schemeClr val="dk1"/>
                </a:solidFill>
                <a:latin typeface="Times New Roman"/>
                <a:ea typeface="Times New Roman"/>
                <a:cs typeface="Times New Roman"/>
                <a:sym typeface="Times New Roman"/>
              </a:rPr>
              <a:t>XGBoost is a highly efficient machine learning algorithm used for regression and classification tasks. It builds an ensemble of decision trees, optimizing prediction accuracy by correcting errors made by previous trees. XGBoost is popular for time series forecasting due to its ability to handle </a:t>
            </a:r>
            <a:r>
              <a:rPr b="1" lang="zh-CN" sz="1200">
                <a:solidFill>
                  <a:srgbClr val="800000"/>
                </a:solidFill>
                <a:latin typeface="Times New Roman"/>
                <a:ea typeface="Times New Roman"/>
                <a:cs typeface="Times New Roman"/>
                <a:sym typeface="Times New Roman"/>
              </a:rPr>
              <a:t>complex patterns</a:t>
            </a:r>
            <a:r>
              <a:rPr lang="zh-CN" sz="1200">
                <a:solidFill>
                  <a:schemeClr val="dk1"/>
                </a:solidFill>
                <a:latin typeface="Times New Roman"/>
                <a:ea typeface="Times New Roman"/>
                <a:cs typeface="Times New Roman"/>
                <a:sym typeface="Times New Roman"/>
              </a:rPr>
              <a:t> and large datasets effectively.</a:t>
            </a:r>
            <a:endParaRPr sz="1200">
              <a:solidFill>
                <a:schemeClr val="dk1"/>
              </a:solidFill>
              <a:latin typeface="Times New Roman"/>
              <a:ea typeface="Times New Roman"/>
              <a:cs typeface="Times New Roman"/>
              <a:sym typeface="Times New Roman"/>
            </a:endParaRPr>
          </a:p>
        </p:txBody>
      </p:sp>
      <p:sp>
        <p:nvSpPr>
          <p:cNvPr id="431" name="Google Shape;431;p41"/>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pic>
        <p:nvPicPr>
          <p:cNvPr id="432" name="Google Shape;432;p41"/>
          <p:cNvPicPr preferRelativeResize="0"/>
          <p:nvPr/>
        </p:nvPicPr>
        <p:blipFill>
          <a:blip r:embed="rId3">
            <a:alphaModFix/>
          </a:blip>
          <a:stretch>
            <a:fillRect/>
          </a:stretch>
        </p:blipFill>
        <p:spPr>
          <a:xfrm>
            <a:off x="230726" y="1093300"/>
            <a:ext cx="2373451" cy="1292600"/>
          </a:xfrm>
          <a:prstGeom prst="rect">
            <a:avLst/>
          </a:prstGeom>
          <a:noFill/>
          <a:ln>
            <a:noFill/>
          </a:ln>
        </p:spPr>
      </p:pic>
      <p:pic>
        <p:nvPicPr>
          <p:cNvPr id="433" name="Google Shape;433;p41"/>
          <p:cNvPicPr preferRelativeResize="0"/>
          <p:nvPr/>
        </p:nvPicPr>
        <p:blipFill>
          <a:blip r:embed="rId4">
            <a:alphaModFix/>
          </a:blip>
          <a:stretch>
            <a:fillRect/>
          </a:stretch>
        </p:blipFill>
        <p:spPr>
          <a:xfrm>
            <a:off x="2604175" y="2386525"/>
            <a:ext cx="2351451" cy="1292575"/>
          </a:xfrm>
          <a:prstGeom prst="rect">
            <a:avLst/>
          </a:prstGeom>
          <a:noFill/>
          <a:ln>
            <a:noFill/>
          </a:ln>
        </p:spPr>
      </p:pic>
      <p:pic>
        <p:nvPicPr>
          <p:cNvPr id="434" name="Google Shape;434;p41"/>
          <p:cNvPicPr preferRelativeResize="0"/>
          <p:nvPr/>
        </p:nvPicPr>
        <p:blipFill>
          <a:blip r:embed="rId5">
            <a:alphaModFix/>
          </a:blip>
          <a:stretch>
            <a:fillRect/>
          </a:stretch>
        </p:blipFill>
        <p:spPr>
          <a:xfrm>
            <a:off x="2604167" y="1093923"/>
            <a:ext cx="2351457" cy="1292600"/>
          </a:xfrm>
          <a:prstGeom prst="rect">
            <a:avLst/>
          </a:prstGeom>
          <a:noFill/>
          <a:ln>
            <a:noFill/>
          </a:ln>
        </p:spPr>
      </p:pic>
      <p:pic>
        <p:nvPicPr>
          <p:cNvPr id="435" name="Google Shape;435;p41"/>
          <p:cNvPicPr preferRelativeResize="0"/>
          <p:nvPr/>
        </p:nvPicPr>
        <p:blipFill>
          <a:blip r:embed="rId6">
            <a:alphaModFix/>
          </a:blip>
          <a:stretch>
            <a:fillRect/>
          </a:stretch>
        </p:blipFill>
        <p:spPr>
          <a:xfrm>
            <a:off x="230725" y="2310325"/>
            <a:ext cx="2351451" cy="1292581"/>
          </a:xfrm>
          <a:prstGeom prst="rect">
            <a:avLst/>
          </a:prstGeom>
          <a:noFill/>
          <a:ln>
            <a:noFill/>
          </a:ln>
        </p:spPr>
      </p:pic>
      <p:sp>
        <p:nvSpPr>
          <p:cNvPr id="436" name="Google Shape;436;p41"/>
          <p:cNvSpPr txBox="1"/>
          <p:nvPr/>
        </p:nvSpPr>
        <p:spPr>
          <a:xfrm>
            <a:off x="5495725" y="2988250"/>
            <a:ext cx="3493800" cy="17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solidFill>
                  <a:schemeClr val="dk1"/>
                </a:solidFill>
                <a:latin typeface="Times New Roman"/>
                <a:ea typeface="Times New Roman"/>
                <a:cs typeface="Times New Roman"/>
                <a:sym typeface="Times New Roman"/>
              </a:rPr>
              <a:t>Key Findings:</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zh-CN" sz="1200">
                <a:solidFill>
                  <a:schemeClr val="dk1"/>
                </a:solidFill>
                <a:latin typeface="Times New Roman"/>
                <a:ea typeface="Times New Roman"/>
                <a:cs typeface="Times New Roman"/>
                <a:sym typeface="Times New Roman"/>
              </a:rPr>
              <a:t>The XGBoost model performed well in forecasting the four key variables. The predictions in the graph show that the model tracks actual data closely. The RMSE and MAE values confirm that the model provides accurate predictions, with Flt showing the best performance.</a:t>
            </a:r>
            <a:endParaRPr sz="1200">
              <a:solidFill>
                <a:schemeClr val="dk1"/>
              </a:solidFill>
              <a:latin typeface="Times New Roman"/>
              <a:ea typeface="Times New Roman"/>
              <a:cs typeface="Times New Roman"/>
              <a:sym typeface="Times New Roman"/>
            </a:endParaRPr>
          </a:p>
        </p:txBody>
      </p:sp>
      <p:sp>
        <p:nvSpPr>
          <p:cNvPr id="437" name="Google Shape;437;p41"/>
          <p:cNvSpPr txBox="1"/>
          <p:nvPr/>
        </p:nvSpPr>
        <p:spPr>
          <a:xfrm>
            <a:off x="5495725" y="1380450"/>
            <a:ext cx="3030600" cy="13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a:solidFill>
                  <a:schemeClr val="dk1"/>
                </a:solidFill>
                <a:latin typeface="Times New Roman"/>
                <a:ea typeface="Times New Roman"/>
                <a:cs typeface="Times New Roman"/>
                <a:sym typeface="Times New Roman"/>
              </a:rPr>
              <a:t>Forecast Results &amp; Accuracy</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zh-CN" sz="1200">
                <a:solidFill>
                  <a:schemeClr val="dk1"/>
                </a:solidFill>
                <a:latin typeface="Times New Roman"/>
                <a:ea typeface="Times New Roman"/>
                <a:cs typeface="Times New Roman"/>
                <a:sym typeface="Times New Roman"/>
              </a:rPr>
              <a:t>· Pax: RMSE = 0.0560, MAE = 0.0539</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zh-CN" sz="1200">
                <a:solidFill>
                  <a:schemeClr val="dk1"/>
                </a:solidFill>
                <a:latin typeface="Times New Roman"/>
                <a:ea typeface="Times New Roman"/>
                <a:cs typeface="Times New Roman"/>
                <a:sym typeface="Times New Roman"/>
              </a:rPr>
              <a:t>· </a:t>
            </a:r>
            <a:r>
              <a:rPr b="1" lang="zh-CN" sz="1200">
                <a:solidFill>
                  <a:schemeClr val="accent1"/>
                </a:solidFill>
                <a:latin typeface="Times New Roman"/>
                <a:ea typeface="Times New Roman"/>
                <a:cs typeface="Times New Roman"/>
                <a:sym typeface="Times New Roman"/>
              </a:rPr>
              <a:t>Flt</a:t>
            </a:r>
            <a:r>
              <a:rPr lang="zh-CN" sz="1200">
                <a:solidFill>
                  <a:schemeClr val="dk1"/>
                </a:solidFill>
                <a:latin typeface="Times New Roman"/>
                <a:ea typeface="Times New Roman"/>
                <a:cs typeface="Times New Roman"/>
                <a:sym typeface="Times New Roman"/>
              </a:rPr>
              <a:t>: RMSE = 0.0459, MAE = 0.0374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zh-CN" sz="1200">
                <a:solidFill>
                  <a:schemeClr val="dk1"/>
                </a:solidFill>
                <a:latin typeface="Times New Roman"/>
                <a:ea typeface="Times New Roman"/>
                <a:cs typeface="Times New Roman"/>
                <a:sym typeface="Times New Roman"/>
              </a:rPr>
              <a:t>· LF: RMSE = 0.0599, MAE = 0.0488</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zh-CN" sz="1200">
                <a:solidFill>
                  <a:schemeClr val="dk1"/>
                </a:solidFill>
                <a:latin typeface="Times New Roman"/>
                <a:ea typeface="Times New Roman"/>
                <a:cs typeface="Times New Roman"/>
                <a:sym typeface="Times New Roman"/>
              </a:rPr>
              <a:t>· RPM: RMSE = 0.0627, MAE = 0.0597</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2"/>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b="1" lang="zh-CN">
                <a:latin typeface="Times New Roman"/>
                <a:ea typeface="Times New Roman"/>
                <a:cs typeface="Times New Roman"/>
                <a:sym typeface="Times New Roman"/>
              </a:rPr>
              <a:t>Model Evaluation</a:t>
            </a:r>
            <a:r>
              <a:rPr b="1" lang="zh-CN">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
        <p:nvSpPr>
          <p:cNvPr id="443" name="Google Shape;443;p42"/>
          <p:cNvSpPr txBox="1"/>
          <p:nvPr>
            <p:ph idx="1" type="body"/>
          </p:nvPr>
        </p:nvSpPr>
        <p:spPr>
          <a:xfrm>
            <a:off x="83100" y="3368250"/>
            <a:ext cx="8984700" cy="1353000"/>
          </a:xfrm>
          <a:prstGeom prst="rect">
            <a:avLst/>
          </a:prstGeom>
        </p:spPr>
        <p:txBody>
          <a:bodyPr anchorCtr="0" anchor="t" bIns="45700" lIns="0" spcFirstLastPara="1" rIns="0" wrap="square" tIns="45700">
            <a:noAutofit/>
          </a:bodyPr>
          <a:lstStyle/>
          <a:p>
            <a:pPr indent="-305435" lvl="0" marL="457200" rtl="0" algn="l">
              <a:spcBef>
                <a:spcPts val="1000"/>
              </a:spcBef>
              <a:spcAft>
                <a:spcPts val="0"/>
              </a:spcAft>
              <a:buClr>
                <a:schemeClr val="dk1"/>
              </a:buClr>
              <a:buSzPts val="1210"/>
              <a:buFont typeface="Times New Roman"/>
              <a:buChar char="•"/>
            </a:pPr>
            <a:r>
              <a:rPr b="1" lang="zh-CN" sz="1210">
                <a:solidFill>
                  <a:schemeClr val="dk1"/>
                </a:solidFill>
                <a:latin typeface="Times New Roman"/>
                <a:ea typeface="Times New Roman"/>
                <a:cs typeface="Times New Roman"/>
                <a:sym typeface="Times New Roman"/>
              </a:rPr>
              <a:t>SARIMA</a:t>
            </a:r>
            <a:r>
              <a:rPr lang="zh-CN" sz="1210">
                <a:solidFill>
                  <a:schemeClr val="dk1"/>
                </a:solidFill>
                <a:latin typeface="Times New Roman"/>
                <a:ea typeface="Times New Roman"/>
                <a:cs typeface="Times New Roman"/>
                <a:sym typeface="Times New Roman"/>
              </a:rPr>
              <a:t> performed best for pax, lf, and rpm because these variables exhibit </a:t>
            </a:r>
            <a:r>
              <a:rPr b="1" lang="zh-CN" sz="1210">
                <a:solidFill>
                  <a:schemeClr val="accent1"/>
                </a:solidFill>
                <a:latin typeface="Times New Roman"/>
                <a:ea typeface="Times New Roman"/>
                <a:cs typeface="Times New Roman"/>
                <a:sym typeface="Times New Roman"/>
              </a:rPr>
              <a:t>strong seasonality and trends</a:t>
            </a:r>
            <a:r>
              <a:rPr lang="zh-CN" sz="1210">
                <a:solidFill>
                  <a:schemeClr val="dk1"/>
                </a:solidFill>
                <a:latin typeface="Times New Roman"/>
                <a:ea typeface="Times New Roman"/>
                <a:cs typeface="Times New Roman"/>
                <a:sym typeface="Times New Roman"/>
              </a:rPr>
              <a:t>, which SARIMA effectively captures through autoregressive and seasonal components. These metrics follow predictable passenger demand cycles, making SARIMA a natural fit. </a:t>
            </a:r>
            <a:endParaRPr sz="1210">
              <a:solidFill>
                <a:schemeClr val="dk1"/>
              </a:solidFill>
              <a:latin typeface="Times New Roman"/>
              <a:ea typeface="Times New Roman"/>
              <a:cs typeface="Times New Roman"/>
              <a:sym typeface="Times New Roman"/>
            </a:endParaRPr>
          </a:p>
          <a:p>
            <a:pPr indent="-305435" lvl="0" marL="457200" rtl="0" algn="l">
              <a:spcBef>
                <a:spcPts val="0"/>
              </a:spcBef>
              <a:spcAft>
                <a:spcPts val="0"/>
              </a:spcAft>
              <a:buClr>
                <a:schemeClr val="dk1"/>
              </a:buClr>
              <a:buSzPts val="1210"/>
              <a:buFont typeface="Times New Roman"/>
              <a:buChar char="•"/>
            </a:pPr>
            <a:r>
              <a:rPr b="1" lang="zh-CN" sz="1210">
                <a:solidFill>
                  <a:schemeClr val="dk1"/>
                </a:solidFill>
                <a:latin typeface="Times New Roman"/>
                <a:ea typeface="Times New Roman"/>
                <a:cs typeface="Times New Roman"/>
                <a:sym typeface="Times New Roman"/>
              </a:rPr>
              <a:t>XGBoost</a:t>
            </a:r>
            <a:r>
              <a:rPr lang="zh-CN" sz="1210">
                <a:solidFill>
                  <a:schemeClr val="dk1"/>
                </a:solidFill>
                <a:latin typeface="Times New Roman"/>
                <a:ea typeface="Times New Roman"/>
                <a:cs typeface="Times New Roman"/>
                <a:sym typeface="Times New Roman"/>
              </a:rPr>
              <a:t>, on the other hand, excelled for flt because flight count is influenced by </a:t>
            </a:r>
            <a:r>
              <a:rPr b="1" lang="zh-CN" sz="1210">
                <a:solidFill>
                  <a:schemeClr val="accent1"/>
                </a:solidFill>
                <a:latin typeface="Times New Roman"/>
                <a:ea typeface="Times New Roman"/>
                <a:cs typeface="Times New Roman"/>
                <a:sym typeface="Times New Roman"/>
              </a:rPr>
              <a:t>external factors</a:t>
            </a:r>
            <a:r>
              <a:rPr lang="zh-CN" sz="1210">
                <a:solidFill>
                  <a:schemeClr val="dk1"/>
                </a:solidFill>
                <a:latin typeface="Times New Roman"/>
                <a:ea typeface="Times New Roman"/>
                <a:cs typeface="Times New Roman"/>
                <a:sym typeface="Times New Roman"/>
              </a:rPr>
              <a:t> such as operational changes and weather disruptions, which introduce </a:t>
            </a:r>
            <a:r>
              <a:rPr b="1" lang="zh-CN" sz="1210">
                <a:solidFill>
                  <a:schemeClr val="accent1"/>
                </a:solidFill>
                <a:latin typeface="Times New Roman"/>
                <a:ea typeface="Times New Roman"/>
                <a:cs typeface="Times New Roman"/>
                <a:sym typeface="Times New Roman"/>
              </a:rPr>
              <a:t>nonlinear patterns</a:t>
            </a:r>
            <a:r>
              <a:rPr lang="zh-CN" sz="1210">
                <a:solidFill>
                  <a:schemeClr val="dk1"/>
                </a:solidFill>
                <a:latin typeface="Times New Roman"/>
                <a:ea typeface="Times New Roman"/>
                <a:cs typeface="Times New Roman"/>
                <a:sym typeface="Times New Roman"/>
              </a:rPr>
              <a:t>. Unlike SARIMA, XGBoost can detect complex interactions that do not follow strict seasonality. </a:t>
            </a:r>
            <a:endParaRPr sz="1210">
              <a:solidFill>
                <a:schemeClr val="dk1"/>
              </a:solidFill>
              <a:latin typeface="Times New Roman"/>
              <a:ea typeface="Times New Roman"/>
              <a:cs typeface="Times New Roman"/>
              <a:sym typeface="Times New Roman"/>
            </a:endParaRPr>
          </a:p>
          <a:p>
            <a:pPr indent="-305435" lvl="0" marL="457200" rtl="0" algn="l">
              <a:spcBef>
                <a:spcPts val="0"/>
              </a:spcBef>
              <a:spcAft>
                <a:spcPts val="0"/>
              </a:spcAft>
              <a:buClr>
                <a:schemeClr val="dk1"/>
              </a:buClr>
              <a:buSzPts val="1210"/>
              <a:buFont typeface="Times New Roman"/>
              <a:buChar char="•"/>
            </a:pPr>
            <a:r>
              <a:rPr b="1" lang="zh-CN" sz="1210">
                <a:solidFill>
                  <a:schemeClr val="dk1"/>
                </a:solidFill>
                <a:latin typeface="Times New Roman"/>
                <a:ea typeface="Times New Roman"/>
                <a:cs typeface="Times New Roman"/>
                <a:sym typeface="Times New Roman"/>
              </a:rPr>
              <a:t>Prophet </a:t>
            </a:r>
            <a:r>
              <a:rPr lang="zh-CN" sz="1210">
                <a:solidFill>
                  <a:schemeClr val="dk1"/>
                </a:solidFill>
                <a:latin typeface="Times New Roman"/>
                <a:ea typeface="Times New Roman"/>
                <a:cs typeface="Times New Roman"/>
                <a:sym typeface="Times New Roman"/>
              </a:rPr>
              <a:t>and </a:t>
            </a:r>
            <a:r>
              <a:rPr b="1" lang="zh-CN" sz="1210">
                <a:solidFill>
                  <a:schemeClr val="dk1"/>
                </a:solidFill>
                <a:latin typeface="Times New Roman"/>
                <a:ea typeface="Times New Roman"/>
                <a:cs typeface="Times New Roman"/>
                <a:sym typeface="Times New Roman"/>
              </a:rPr>
              <a:t>BTST</a:t>
            </a:r>
            <a:r>
              <a:rPr lang="zh-CN" sz="1210">
                <a:solidFill>
                  <a:schemeClr val="dk1"/>
                </a:solidFill>
                <a:latin typeface="Times New Roman"/>
                <a:ea typeface="Times New Roman"/>
                <a:cs typeface="Times New Roman"/>
                <a:sym typeface="Times New Roman"/>
              </a:rPr>
              <a:t> were less effective because Prophet may have over-smoothed trends, while BTST lacked the adaptability of XGBoost. The results highlight SARIMA’s strength in </a:t>
            </a:r>
            <a:r>
              <a:rPr b="1" lang="zh-CN" sz="1210">
                <a:solidFill>
                  <a:schemeClr val="accent1"/>
                </a:solidFill>
                <a:latin typeface="Times New Roman"/>
                <a:ea typeface="Times New Roman"/>
                <a:cs typeface="Times New Roman"/>
                <a:sym typeface="Times New Roman"/>
              </a:rPr>
              <a:t>structured seasonal data</a:t>
            </a:r>
            <a:r>
              <a:rPr lang="zh-CN" sz="1210">
                <a:solidFill>
                  <a:schemeClr val="dk1"/>
                </a:solidFill>
                <a:latin typeface="Times New Roman"/>
                <a:ea typeface="Times New Roman"/>
                <a:cs typeface="Times New Roman"/>
                <a:sym typeface="Times New Roman"/>
              </a:rPr>
              <a:t> and XGBoost’s ability to model </a:t>
            </a:r>
            <a:r>
              <a:rPr b="1" lang="zh-CN" sz="1210">
                <a:solidFill>
                  <a:schemeClr val="accent1"/>
                </a:solidFill>
                <a:latin typeface="Times New Roman"/>
                <a:ea typeface="Times New Roman"/>
                <a:cs typeface="Times New Roman"/>
                <a:sym typeface="Times New Roman"/>
              </a:rPr>
              <a:t>irregular fluctuations</a:t>
            </a:r>
            <a:r>
              <a:rPr lang="zh-CN" sz="1210">
                <a:solidFill>
                  <a:schemeClr val="dk1"/>
                </a:solidFill>
                <a:latin typeface="Times New Roman"/>
                <a:ea typeface="Times New Roman"/>
                <a:cs typeface="Times New Roman"/>
                <a:sym typeface="Times New Roman"/>
              </a:rPr>
              <a:t>.</a:t>
            </a:r>
            <a:endParaRPr sz="1210">
              <a:solidFill>
                <a:schemeClr val="dk1"/>
              </a:solidFill>
              <a:latin typeface="Times New Roman"/>
              <a:ea typeface="Times New Roman"/>
              <a:cs typeface="Times New Roman"/>
              <a:sym typeface="Times New Roman"/>
            </a:endParaRPr>
          </a:p>
        </p:txBody>
      </p:sp>
      <p:graphicFrame>
        <p:nvGraphicFramePr>
          <p:cNvPr id="444" name="Google Shape;444;p42"/>
          <p:cNvGraphicFramePr/>
          <p:nvPr/>
        </p:nvGraphicFramePr>
        <p:xfrm>
          <a:off x="1676400" y="1234850"/>
          <a:ext cx="3000000" cy="3000000"/>
        </p:xfrm>
        <a:graphic>
          <a:graphicData uri="http://schemas.openxmlformats.org/drawingml/2006/table">
            <a:tbl>
              <a:tblPr>
                <a:noFill/>
                <a:tableStyleId>{09BAFE30-CE88-4CC7-B6C5-BF3DCC5F86A8}</a:tableStyleId>
              </a:tblPr>
              <a:tblGrid>
                <a:gridCol w="1447800"/>
                <a:gridCol w="1447800"/>
                <a:gridCol w="1447800"/>
                <a:gridCol w="1447800"/>
              </a:tblGrid>
              <a:tr h="381000">
                <a:tc>
                  <a:txBody>
                    <a:bodyPr/>
                    <a:lstStyle/>
                    <a:p>
                      <a:pPr indent="0" lvl="0" marL="0" rtl="0" algn="ctr">
                        <a:spcBef>
                          <a:spcPts val="0"/>
                        </a:spcBef>
                        <a:spcAft>
                          <a:spcPts val="0"/>
                        </a:spcAft>
                        <a:buNone/>
                      </a:pPr>
                      <a:r>
                        <a:rPr b="1" lang="zh-CN">
                          <a:latin typeface="Times New Roman"/>
                          <a:ea typeface="Times New Roman"/>
                          <a:cs typeface="Times New Roman"/>
                          <a:sym typeface="Times New Roman"/>
                        </a:rPr>
                        <a:t>Variable</a:t>
                      </a:r>
                      <a:endParaRPr b="1">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b="1" lang="zh-CN">
                          <a:latin typeface="Times New Roman"/>
                          <a:ea typeface="Times New Roman"/>
                          <a:cs typeface="Times New Roman"/>
                          <a:sym typeface="Times New Roman"/>
                        </a:rPr>
                        <a:t>Best Model</a:t>
                      </a:r>
                      <a:endParaRPr b="1">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b="1" lang="zh-CN">
                          <a:latin typeface="Times New Roman"/>
                          <a:ea typeface="Times New Roman"/>
                          <a:cs typeface="Times New Roman"/>
                          <a:sym typeface="Times New Roman"/>
                        </a:rPr>
                        <a:t>RMSE</a:t>
                      </a:r>
                      <a:endParaRPr b="1">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b="1" lang="zh-CN">
                          <a:latin typeface="Times New Roman"/>
                          <a:ea typeface="Times New Roman"/>
                          <a:cs typeface="Times New Roman"/>
                          <a:sym typeface="Times New Roman"/>
                        </a:rPr>
                        <a:t>MAE</a:t>
                      </a:r>
                      <a:endParaRPr b="1">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E6B8AF"/>
                    </a:solidFill>
                  </a:tcPr>
                </a:tc>
              </a:tr>
              <a:tr h="381000">
                <a:tc>
                  <a:txBody>
                    <a:bodyPr/>
                    <a:lstStyle/>
                    <a:p>
                      <a:pPr indent="0" lvl="0" marL="0" rtl="0" algn="ctr">
                        <a:spcBef>
                          <a:spcPts val="0"/>
                        </a:spcBef>
                        <a:spcAft>
                          <a:spcPts val="0"/>
                        </a:spcAft>
                        <a:buNone/>
                      </a:pPr>
                      <a:r>
                        <a:rPr b="1" lang="zh-CN">
                          <a:latin typeface="Times New Roman"/>
                          <a:ea typeface="Times New Roman"/>
                          <a:cs typeface="Times New Roman"/>
                          <a:sym typeface="Times New Roman"/>
                        </a:rPr>
                        <a:t>pax</a:t>
                      </a:r>
                      <a:endParaRPr b="1">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SARIMA</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0.033</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0.027</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zh-CN">
                          <a:latin typeface="Times New Roman"/>
                          <a:ea typeface="Times New Roman"/>
                          <a:cs typeface="Times New Roman"/>
                          <a:sym typeface="Times New Roman"/>
                        </a:rPr>
                        <a:t>flt</a:t>
                      </a:r>
                      <a:endParaRPr b="1">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XGBoost</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0.0405</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0.0345</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zh-CN">
                          <a:latin typeface="Times New Roman"/>
                          <a:ea typeface="Times New Roman"/>
                          <a:cs typeface="Times New Roman"/>
                          <a:sym typeface="Times New Roman"/>
                        </a:rPr>
                        <a:t>lf</a:t>
                      </a:r>
                      <a:endParaRPr b="1">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SARIMAX</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0.031</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0.025</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zh-CN">
                          <a:latin typeface="Times New Roman"/>
                          <a:ea typeface="Times New Roman"/>
                          <a:cs typeface="Times New Roman"/>
                          <a:sym typeface="Times New Roman"/>
                        </a:rPr>
                        <a:t>rpm</a:t>
                      </a:r>
                      <a:endParaRPr b="1">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SARIMA</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0.036</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lang="zh-CN">
                          <a:latin typeface="Times New Roman"/>
                          <a:ea typeface="Times New Roman"/>
                          <a:cs typeface="Times New Roman"/>
                          <a:sym typeface="Times New Roman"/>
                        </a:rPr>
                        <a:t>0.031</a:t>
                      </a:r>
                      <a:endParaRPr>
                        <a:latin typeface="Times New Roman"/>
                        <a:ea typeface="Times New Roman"/>
                        <a:cs typeface="Times New Roman"/>
                        <a:sym typeface="Times New Roman"/>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
        <p:nvSpPr>
          <p:cNvPr id="445" name="Google Shape;445;p42"/>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ph type="title"/>
          </p:nvPr>
        </p:nvSpPr>
        <p:spPr>
          <a:xfrm>
            <a:off x="311700" y="264550"/>
            <a:ext cx="8520600" cy="572700"/>
          </a:xfrm>
          <a:prstGeom prst="rect">
            <a:avLst/>
          </a:prstGeom>
        </p:spPr>
        <p:txBody>
          <a:bodyPr anchorCtr="0" anchor="ctr" bIns="45700" lIns="0" spcFirstLastPara="1" rIns="0" wrap="square" tIns="45700">
            <a:noAutofit/>
          </a:bodyPr>
          <a:lstStyle/>
          <a:p>
            <a:pPr indent="0" lvl="0" marL="0" rtl="0" algn="l">
              <a:spcBef>
                <a:spcPts val="0"/>
              </a:spcBef>
              <a:spcAft>
                <a:spcPts val="0"/>
              </a:spcAft>
              <a:buSzPts val="990"/>
              <a:buNone/>
            </a:pPr>
            <a:r>
              <a:rPr b="1" lang="zh-CN" sz="2240">
                <a:latin typeface="Times New Roman"/>
                <a:ea typeface="Times New Roman"/>
                <a:cs typeface="Times New Roman"/>
                <a:sym typeface="Times New Roman"/>
              </a:rPr>
              <a:t>Comparison Between International and Domestic Passengers and Flights</a:t>
            </a:r>
            <a:endParaRPr b="1" sz="2240">
              <a:latin typeface="Times New Roman"/>
              <a:ea typeface="Times New Roman"/>
              <a:cs typeface="Times New Roman"/>
              <a:sym typeface="Times New Roman"/>
            </a:endParaRPr>
          </a:p>
        </p:txBody>
      </p:sp>
      <p:sp>
        <p:nvSpPr>
          <p:cNvPr id="451" name="Google Shape;451;p43"/>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pic>
        <p:nvPicPr>
          <p:cNvPr id="452" name="Google Shape;452;p43"/>
          <p:cNvPicPr preferRelativeResize="0"/>
          <p:nvPr/>
        </p:nvPicPr>
        <p:blipFill>
          <a:blip r:embed="rId3">
            <a:alphaModFix/>
          </a:blip>
          <a:stretch>
            <a:fillRect/>
          </a:stretch>
        </p:blipFill>
        <p:spPr>
          <a:xfrm>
            <a:off x="0" y="1017725"/>
            <a:ext cx="4554527" cy="1963684"/>
          </a:xfrm>
          <a:prstGeom prst="rect">
            <a:avLst/>
          </a:prstGeom>
          <a:noFill/>
          <a:ln>
            <a:noFill/>
          </a:ln>
        </p:spPr>
      </p:pic>
      <p:pic>
        <p:nvPicPr>
          <p:cNvPr id="453" name="Google Shape;453;p43"/>
          <p:cNvPicPr preferRelativeResize="0"/>
          <p:nvPr/>
        </p:nvPicPr>
        <p:blipFill rotWithShape="1">
          <a:blip r:embed="rId4">
            <a:alphaModFix/>
          </a:blip>
          <a:srcRect b="0" l="0" r="0" t="0"/>
          <a:stretch/>
        </p:blipFill>
        <p:spPr>
          <a:xfrm>
            <a:off x="4554514" y="1322525"/>
            <a:ext cx="4589476" cy="3002876"/>
          </a:xfrm>
          <a:prstGeom prst="rect">
            <a:avLst/>
          </a:prstGeom>
          <a:noFill/>
          <a:ln>
            <a:noFill/>
          </a:ln>
        </p:spPr>
      </p:pic>
      <p:sp>
        <p:nvSpPr>
          <p:cNvPr id="454" name="Google Shape;454;p43"/>
          <p:cNvSpPr txBox="1"/>
          <p:nvPr/>
        </p:nvSpPr>
        <p:spPr>
          <a:xfrm>
            <a:off x="160425" y="3037975"/>
            <a:ext cx="4301400" cy="15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p:txBody>
      </p:sp>
      <p:sp>
        <p:nvSpPr>
          <p:cNvPr id="455" name="Google Shape;455;p43"/>
          <p:cNvSpPr txBox="1"/>
          <p:nvPr/>
        </p:nvSpPr>
        <p:spPr>
          <a:xfrm>
            <a:off x="71350" y="2957725"/>
            <a:ext cx="4483200" cy="169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zh-CN" sz="1200">
                <a:solidFill>
                  <a:schemeClr val="dk1"/>
                </a:solidFill>
                <a:latin typeface="Times New Roman"/>
                <a:ea typeface="Times New Roman"/>
                <a:cs typeface="Times New Roman"/>
                <a:sym typeface="Times New Roman"/>
              </a:rPr>
              <a:t>In 2019, both domestic and international travel peaked in summer. 2020 saw a collapse, especially in international travel. Recovery began in 2021, with domestic travel rebounding much faster than international due to fewer restrictions. By 2022, domestic passenger traffic approached pre-pandemic levels, while international travel remained low. Flight volumes also declined and yet to recover as of Sep. 2023, with staffing shortages and operational constraints limiting capacity. International flight volume is still well below 2019 levels. </a:t>
            </a:r>
            <a:endParaRPr sz="1200">
              <a:solidFill>
                <a:schemeClr val="dk1"/>
              </a:solidFill>
              <a:latin typeface="Times New Roman"/>
              <a:ea typeface="Times New Roman"/>
              <a:cs typeface="Times New Roman"/>
              <a:sym typeface="Times New Roman"/>
            </a:endParaRPr>
          </a:p>
        </p:txBody>
      </p:sp>
      <p:cxnSp>
        <p:nvCxnSpPr>
          <p:cNvPr id="456" name="Google Shape;456;p43"/>
          <p:cNvCxnSpPr/>
          <p:nvPr/>
        </p:nvCxnSpPr>
        <p:spPr>
          <a:xfrm rot="10800000">
            <a:off x="6418875" y="1625575"/>
            <a:ext cx="10500" cy="838500"/>
          </a:xfrm>
          <a:prstGeom prst="straightConnector1">
            <a:avLst/>
          </a:prstGeom>
          <a:noFill/>
          <a:ln cap="flat" cmpd="sng" w="9525">
            <a:solidFill>
              <a:srgbClr val="CC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4"/>
          <p:cNvSpPr txBox="1"/>
          <p:nvPr>
            <p:ph type="title"/>
          </p:nvPr>
        </p:nvSpPr>
        <p:spPr>
          <a:xfrm>
            <a:off x="311700" y="258075"/>
            <a:ext cx="8832300" cy="572700"/>
          </a:xfrm>
          <a:prstGeom prst="rect">
            <a:avLst/>
          </a:prstGeom>
        </p:spPr>
        <p:txBody>
          <a:bodyPr anchorCtr="0" anchor="ctr" bIns="45700" lIns="0" spcFirstLastPara="1" rIns="0" wrap="square" tIns="45700">
            <a:noAutofit/>
          </a:bodyPr>
          <a:lstStyle/>
          <a:p>
            <a:pPr indent="0" lvl="0" marL="0" rtl="0" algn="l">
              <a:spcBef>
                <a:spcPts val="0"/>
              </a:spcBef>
              <a:spcAft>
                <a:spcPts val="0"/>
              </a:spcAft>
              <a:buSzPts val="990"/>
              <a:buNone/>
            </a:pPr>
            <a:r>
              <a:rPr b="1" lang="zh-CN" sz="2240">
                <a:latin typeface="Times New Roman"/>
                <a:ea typeface="Times New Roman"/>
                <a:cs typeface="Times New Roman"/>
                <a:sym typeface="Times New Roman"/>
              </a:rPr>
              <a:t>How do long-term trends in U.S. airline travel differ between the pre-COVID and post-COVID periods?</a:t>
            </a:r>
            <a:endParaRPr b="1" sz="2240">
              <a:latin typeface="Times New Roman"/>
              <a:ea typeface="Times New Roman"/>
              <a:cs typeface="Times New Roman"/>
              <a:sym typeface="Times New Roman"/>
            </a:endParaRPr>
          </a:p>
        </p:txBody>
      </p:sp>
      <p:sp>
        <p:nvSpPr>
          <p:cNvPr id="462" name="Google Shape;462;p44"/>
          <p:cNvSpPr txBox="1"/>
          <p:nvPr>
            <p:ph idx="1" type="body"/>
          </p:nvPr>
        </p:nvSpPr>
        <p:spPr>
          <a:xfrm>
            <a:off x="5334000" y="1123950"/>
            <a:ext cx="3702000" cy="3626100"/>
          </a:xfrm>
          <a:prstGeom prst="rect">
            <a:avLst/>
          </a:prstGeom>
        </p:spPr>
        <p:txBody>
          <a:bodyPr anchorCtr="0" anchor="t" bIns="45700" lIns="0" spcFirstLastPara="1" rIns="0" wrap="square" tIns="45700">
            <a:normAutofit/>
          </a:bodyPr>
          <a:lstStyle/>
          <a:p>
            <a:pPr indent="-256200" lvl="0" marL="360000" rtl="0" algn="l">
              <a:lnSpc>
                <a:spcPct val="150000"/>
              </a:lnSpc>
              <a:spcBef>
                <a:spcPts val="1000"/>
              </a:spcBef>
              <a:spcAft>
                <a:spcPts val="0"/>
              </a:spcAft>
              <a:buClr>
                <a:schemeClr val="dk1"/>
              </a:buClr>
              <a:buSzPts val="1200"/>
              <a:buFont typeface="Times New Roman"/>
              <a:buChar char="•"/>
            </a:pPr>
            <a:r>
              <a:rPr b="1" lang="zh-CN" sz="1200">
                <a:solidFill>
                  <a:schemeClr val="dk1"/>
                </a:solidFill>
                <a:latin typeface="Times New Roman"/>
                <a:ea typeface="Times New Roman"/>
                <a:cs typeface="Times New Roman"/>
                <a:sym typeface="Times New Roman"/>
              </a:rPr>
              <a:t>PAX and RPM</a:t>
            </a:r>
            <a:r>
              <a:rPr lang="zh-CN" sz="1200">
                <a:solidFill>
                  <a:schemeClr val="dk1"/>
                </a:solidFill>
                <a:latin typeface="Times New Roman"/>
                <a:ea typeface="Times New Roman"/>
                <a:cs typeface="Times New Roman"/>
                <a:sym typeface="Times New Roman"/>
              </a:rPr>
              <a:t>: higher predicted values than actual, suggesting while passenger demand is recovering, it has not yet reached normal levels.  </a:t>
            </a:r>
            <a:endParaRPr sz="1200">
              <a:solidFill>
                <a:schemeClr val="dk1"/>
              </a:solidFill>
              <a:latin typeface="Times New Roman"/>
              <a:ea typeface="Times New Roman"/>
              <a:cs typeface="Times New Roman"/>
              <a:sym typeface="Times New Roman"/>
            </a:endParaRPr>
          </a:p>
          <a:p>
            <a:pPr indent="-256200" lvl="0" marL="360000" rtl="0" algn="l">
              <a:lnSpc>
                <a:spcPct val="150000"/>
              </a:lnSpc>
              <a:spcBef>
                <a:spcPts val="0"/>
              </a:spcBef>
              <a:spcAft>
                <a:spcPts val="0"/>
              </a:spcAft>
              <a:buClr>
                <a:schemeClr val="dk1"/>
              </a:buClr>
              <a:buSzPts val="1200"/>
              <a:buFont typeface="Times New Roman"/>
              <a:buChar char="•"/>
            </a:pPr>
            <a:r>
              <a:rPr b="1" lang="zh-CN" sz="1200">
                <a:solidFill>
                  <a:schemeClr val="dk1"/>
                </a:solidFill>
                <a:latin typeface="Times New Roman"/>
                <a:ea typeface="Times New Roman"/>
                <a:cs typeface="Times New Roman"/>
                <a:sym typeface="Times New Roman"/>
              </a:rPr>
              <a:t>FLT</a:t>
            </a:r>
            <a:r>
              <a:rPr lang="zh-CN" sz="1200">
                <a:solidFill>
                  <a:schemeClr val="dk1"/>
                </a:solidFill>
                <a:latin typeface="Times New Roman"/>
                <a:ea typeface="Times New Roman"/>
                <a:cs typeface="Times New Roman"/>
                <a:sym typeface="Times New Roman"/>
              </a:rPr>
              <a:t> has a significant gap between predicted and actual values, with predictions much higher than reality, this is likely due to policy restrictions that continue to limit flight availability.  </a:t>
            </a:r>
            <a:endParaRPr sz="1200">
              <a:solidFill>
                <a:schemeClr val="dk1"/>
              </a:solidFill>
              <a:latin typeface="Times New Roman"/>
              <a:ea typeface="Times New Roman"/>
              <a:cs typeface="Times New Roman"/>
              <a:sym typeface="Times New Roman"/>
            </a:endParaRPr>
          </a:p>
          <a:p>
            <a:pPr indent="-256200" lvl="0" marL="360000" rtl="0" algn="l">
              <a:lnSpc>
                <a:spcPct val="150000"/>
              </a:lnSpc>
              <a:spcBef>
                <a:spcPts val="0"/>
              </a:spcBef>
              <a:spcAft>
                <a:spcPts val="0"/>
              </a:spcAft>
              <a:buClr>
                <a:schemeClr val="dk1"/>
              </a:buClr>
              <a:buSzPts val="1200"/>
              <a:buFont typeface="Times New Roman"/>
              <a:buChar char="•"/>
            </a:pPr>
            <a:r>
              <a:rPr b="1" lang="zh-CN" sz="1200">
                <a:solidFill>
                  <a:schemeClr val="dk1"/>
                </a:solidFill>
                <a:latin typeface="Times New Roman"/>
                <a:ea typeface="Times New Roman"/>
                <a:cs typeface="Times New Roman"/>
                <a:sym typeface="Times New Roman"/>
              </a:rPr>
              <a:t>LF</a:t>
            </a:r>
            <a:r>
              <a:rPr lang="zh-CN" sz="1200">
                <a:solidFill>
                  <a:schemeClr val="dk1"/>
                </a:solidFill>
                <a:latin typeface="Times New Roman"/>
                <a:ea typeface="Times New Roman"/>
                <a:cs typeface="Times New Roman"/>
                <a:sym typeface="Times New Roman"/>
              </a:rPr>
              <a:t> closely matches predictions, suggesting that while seat demand is gradually recovering, the number of available flights remains constrained, leading to flights operating at nearly full capacity, similar to pre-COVID levels, despite lower overall flight availability.</a:t>
            </a:r>
            <a:endParaRPr sz="1200">
              <a:solidFill>
                <a:schemeClr val="dk1"/>
              </a:solidFill>
              <a:latin typeface="Times New Roman"/>
              <a:ea typeface="Times New Roman"/>
              <a:cs typeface="Times New Roman"/>
              <a:sym typeface="Times New Roman"/>
            </a:endParaRPr>
          </a:p>
        </p:txBody>
      </p:sp>
      <p:sp>
        <p:nvSpPr>
          <p:cNvPr id="463" name="Google Shape;463;p44"/>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pic>
        <p:nvPicPr>
          <p:cNvPr id="464" name="Google Shape;464;p44"/>
          <p:cNvPicPr preferRelativeResize="0"/>
          <p:nvPr/>
        </p:nvPicPr>
        <p:blipFill rotWithShape="1">
          <a:blip r:embed="rId3">
            <a:alphaModFix/>
          </a:blip>
          <a:srcRect b="3453" l="6112" r="17475" t="5171"/>
          <a:stretch/>
        </p:blipFill>
        <p:spPr>
          <a:xfrm>
            <a:off x="63679" y="1046950"/>
            <a:ext cx="2614861" cy="1215622"/>
          </a:xfrm>
          <a:prstGeom prst="rect">
            <a:avLst/>
          </a:prstGeom>
          <a:noFill/>
          <a:ln>
            <a:noFill/>
          </a:ln>
        </p:spPr>
      </p:pic>
      <p:pic>
        <p:nvPicPr>
          <p:cNvPr id="465" name="Google Shape;465;p44"/>
          <p:cNvPicPr preferRelativeResize="0"/>
          <p:nvPr/>
        </p:nvPicPr>
        <p:blipFill rotWithShape="1">
          <a:blip r:embed="rId4">
            <a:alphaModFix/>
          </a:blip>
          <a:srcRect b="3686" l="5164" r="17526" t="3917"/>
          <a:stretch/>
        </p:blipFill>
        <p:spPr>
          <a:xfrm>
            <a:off x="2675940" y="1074785"/>
            <a:ext cx="2577096" cy="1166070"/>
          </a:xfrm>
          <a:prstGeom prst="rect">
            <a:avLst/>
          </a:prstGeom>
          <a:noFill/>
          <a:ln>
            <a:noFill/>
          </a:ln>
        </p:spPr>
      </p:pic>
      <p:pic>
        <p:nvPicPr>
          <p:cNvPr id="466" name="Google Shape;466;p44"/>
          <p:cNvPicPr preferRelativeResize="0"/>
          <p:nvPr/>
        </p:nvPicPr>
        <p:blipFill rotWithShape="1">
          <a:blip r:embed="rId5">
            <a:alphaModFix/>
          </a:blip>
          <a:srcRect b="0" l="6522" r="16831" t="15333"/>
          <a:stretch/>
        </p:blipFill>
        <p:spPr>
          <a:xfrm>
            <a:off x="0" y="2339632"/>
            <a:ext cx="2675932" cy="1215618"/>
          </a:xfrm>
          <a:prstGeom prst="rect">
            <a:avLst/>
          </a:prstGeom>
          <a:noFill/>
          <a:ln>
            <a:noFill/>
          </a:ln>
        </p:spPr>
      </p:pic>
      <p:pic>
        <p:nvPicPr>
          <p:cNvPr id="467" name="Google Shape;467;p44"/>
          <p:cNvPicPr preferRelativeResize="0"/>
          <p:nvPr/>
        </p:nvPicPr>
        <p:blipFill rotWithShape="1">
          <a:blip r:embed="rId6">
            <a:alphaModFix/>
          </a:blip>
          <a:srcRect b="3184" l="6014" r="16272" t="10978"/>
          <a:stretch/>
        </p:blipFill>
        <p:spPr>
          <a:xfrm>
            <a:off x="2675940" y="2339622"/>
            <a:ext cx="2614861" cy="1210176"/>
          </a:xfrm>
          <a:prstGeom prst="rect">
            <a:avLst/>
          </a:prstGeom>
          <a:noFill/>
          <a:ln>
            <a:noFill/>
          </a:ln>
        </p:spPr>
      </p:pic>
      <p:sp>
        <p:nvSpPr>
          <p:cNvPr id="468" name="Google Shape;468;p44"/>
          <p:cNvSpPr txBox="1"/>
          <p:nvPr/>
        </p:nvSpPr>
        <p:spPr>
          <a:xfrm>
            <a:off x="0" y="3648575"/>
            <a:ext cx="5185800" cy="90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sz="1200">
                <a:solidFill>
                  <a:schemeClr val="dk1"/>
                </a:solidFill>
                <a:latin typeface="Times New Roman"/>
                <a:ea typeface="Times New Roman"/>
                <a:cs typeface="Times New Roman"/>
                <a:sym typeface="Times New Roman"/>
              </a:rPr>
              <a:t>The SARIMAX model effectively captures the seasonality of the data, as seen in the recurring spikes. However, it predicts a higher year-over-year trend than actual. This discrepancy is likely due to a lagging recovery from COVID, which has slowed down the expected growth in air traffic metrics.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5"/>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b="1" lang="zh-CN">
                <a:latin typeface="Times New Roman"/>
                <a:ea typeface="Times New Roman"/>
                <a:cs typeface="Times New Roman"/>
                <a:sym typeface="Times New Roman"/>
              </a:rPr>
              <a:t>Forecast</a:t>
            </a:r>
            <a:endParaRPr b="1">
              <a:latin typeface="Times New Roman"/>
              <a:ea typeface="Times New Roman"/>
              <a:cs typeface="Times New Roman"/>
              <a:sym typeface="Times New Roman"/>
            </a:endParaRPr>
          </a:p>
        </p:txBody>
      </p:sp>
      <p:sp>
        <p:nvSpPr>
          <p:cNvPr id="474" name="Google Shape;474;p45"/>
          <p:cNvSpPr txBox="1"/>
          <p:nvPr>
            <p:ph idx="1" type="body"/>
          </p:nvPr>
        </p:nvSpPr>
        <p:spPr>
          <a:xfrm>
            <a:off x="6758050" y="1175625"/>
            <a:ext cx="2385900" cy="3416400"/>
          </a:xfrm>
          <a:prstGeom prst="rect">
            <a:avLst/>
          </a:prstGeom>
        </p:spPr>
        <p:txBody>
          <a:bodyPr anchorCtr="0" anchor="t" bIns="45700" lIns="0" spcFirstLastPara="1" rIns="0" wrap="square" tIns="45700">
            <a:normAutofit lnSpcReduction="10000"/>
          </a:bodyPr>
          <a:lstStyle/>
          <a:p>
            <a:pPr indent="-317500" lvl="0" marL="360000" rtl="0" algn="l">
              <a:lnSpc>
                <a:spcPct val="115000"/>
              </a:lnSpc>
              <a:spcBef>
                <a:spcPts val="1000"/>
              </a:spcBef>
              <a:spcAft>
                <a:spcPts val="0"/>
              </a:spcAft>
              <a:buClr>
                <a:schemeClr val="dk1"/>
              </a:buClr>
              <a:buSzPts val="1400"/>
              <a:buFont typeface="Times New Roman"/>
              <a:buChar char="•"/>
            </a:pPr>
            <a:r>
              <a:rPr lang="zh-CN" sz="1400">
                <a:solidFill>
                  <a:schemeClr val="dk1"/>
                </a:solidFill>
                <a:latin typeface="Times New Roman"/>
                <a:ea typeface="Times New Roman"/>
                <a:cs typeface="Times New Roman"/>
                <a:sym typeface="Times New Roman"/>
              </a:rPr>
              <a:t>Our prediction (in red) is aligned with the overall trend and seasonal fluctuation. With our predicted number of passengers and flight volume, airlines can strategically plan fleet allocation, optimize scheduling, and adjust staffing levels to meet anticipated demand efficiently while maintaining profitability.</a:t>
            </a:r>
            <a:endParaRPr sz="1400">
              <a:solidFill>
                <a:schemeClr val="dk1"/>
              </a:solidFill>
              <a:latin typeface="Times New Roman"/>
              <a:ea typeface="Times New Roman"/>
              <a:cs typeface="Times New Roman"/>
              <a:sym typeface="Times New Roman"/>
            </a:endParaRPr>
          </a:p>
        </p:txBody>
      </p:sp>
      <p:sp>
        <p:nvSpPr>
          <p:cNvPr id="475" name="Google Shape;475;p45"/>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pic>
        <p:nvPicPr>
          <p:cNvPr id="476" name="Google Shape;476;p45"/>
          <p:cNvPicPr preferRelativeResize="0"/>
          <p:nvPr/>
        </p:nvPicPr>
        <p:blipFill rotWithShape="1">
          <a:blip r:embed="rId3">
            <a:alphaModFix/>
          </a:blip>
          <a:srcRect b="0" l="4998" r="2614" t="0"/>
          <a:stretch/>
        </p:blipFill>
        <p:spPr>
          <a:xfrm>
            <a:off x="89175" y="1076263"/>
            <a:ext cx="3407325" cy="1617725"/>
          </a:xfrm>
          <a:prstGeom prst="rect">
            <a:avLst/>
          </a:prstGeom>
          <a:noFill/>
          <a:ln>
            <a:noFill/>
          </a:ln>
        </p:spPr>
      </p:pic>
      <p:pic>
        <p:nvPicPr>
          <p:cNvPr id="477" name="Google Shape;477;p45"/>
          <p:cNvPicPr preferRelativeResize="0"/>
          <p:nvPr/>
        </p:nvPicPr>
        <p:blipFill rotWithShape="1">
          <a:blip r:embed="rId4">
            <a:alphaModFix/>
          </a:blip>
          <a:srcRect b="0" l="3122" r="3122" t="0"/>
          <a:stretch/>
        </p:blipFill>
        <p:spPr>
          <a:xfrm>
            <a:off x="45000" y="2694001"/>
            <a:ext cx="3495675" cy="1617733"/>
          </a:xfrm>
          <a:prstGeom prst="rect">
            <a:avLst/>
          </a:prstGeom>
          <a:noFill/>
          <a:ln>
            <a:noFill/>
          </a:ln>
        </p:spPr>
      </p:pic>
      <p:pic>
        <p:nvPicPr>
          <p:cNvPr id="478" name="Google Shape;478;p45" title="Screenshot 2025-03-11 at 3.08.08 PM.png"/>
          <p:cNvPicPr preferRelativeResize="0"/>
          <p:nvPr/>
        </p:nvPicPr>
        <p:blipFill>
          <a:blip r:embed="rId5">
            <a:alphaModFix/>
          </a:blip>
          <a:stretch>
            <a:fillRect/>
          </a:stretch>
        </p:blipFill>
        <p:spPr>
          <a:xfrm>
            <a:off x="3540675" y="1139000"/>
            <a:ext cx="3217375" cy="1492250"/>
          </a:xfrm>
          <a:prstGeom prst="rect">
            <a:avLst/>
          </a:prstGeom>
          <a:noFill/>
          <a:ln>
            <a:noFill/>
          </a:ln>
        </p:spPr>
      </p:pic>
      <p:pic>
        <p:nvPicPr>
          <p:cNvPr id="479" name="Google Shape;479;p45"/>
          <p:cNvPicPr preferRelativeResize="0"/>
          <p:nvPr/>
        </p:nvPicPr>
        <p:blipFill>
          <a:blip r:embed="rId6">
            <a:alphaModFix/>
          </a:blip>
          <a:stretch>
            <a:fillRect/>
          </a:stretch>
        </p:blipFill>
        <p:spPr>
          <a:xfrm>
            <a:off x="3669150" y="2694000"/>
            <a:ext cx="3040575" cy="1661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6"/>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b="1" lang="zh-CN">
                <a:latin typeface="Times New Roman"/>
                <a:ea typeface="Times New Roman"/>
                <a:cs typeface="Times New Roman"/>
                <a:sym typeface="Times New Roman"/>
              </a:rPr>
              <a:t>Business Implications</a:t>
            </a:r>
            <a:endParaRPr b="1">
              <a:latin typeface="Times New Roman"/>
              <a:ea typeface="Times New Roman"/>
              <a:cs typeface="Times New Roman"/>
              <a:sym typeface="Times New Roman"/>
            </a:endParaRPr>
          </a:p>
        </p:txBody>
      </p:sp>
      <p:sp>
        <p:nvSpPr>
          <p:cNvPr id="485" name="Google Shape;485;p46"/>
          <p:cNvSpPr txBox="1"/>
          <p:nvPr>
            <p:ph idx="1" type="body"/>
          </p:nvPr>
        </p:nvSpPr>
        <p:spPr>
          <a:xfrm>
            <a:off x="311700" y="1152475"/>
            <a:ext cx="8724300" cy="3416400"/>
          </a:xfrm>
          <a:prstGeom prst="rect">
            <a:avLst/>
          </a:prstGeom>
        </p:spPr>
        <p:txBody>
          <a:bodyPr anchorCtr="0" anchor="t" bIns="45700" lIns="0" spcFirstLastPara="1" rIns="0" wrap="square" tIns="45700">
            <a:normAutofit fontScale="85000" lnSpcReduction="10000"/>
          </a:bodyPr>
          <a:lstStyle/>
          <a:p>
            <a:pPr indent="-325755" lvl="0" marL="457200" rtl="0" algn="l">
              <a:lnSpc>
                <a:spcPct val="115000"/>
              </a:lnSpc>
              <a:spcBef>
                <a:spcPts val="1000"/>
              </a:spcBef>
              <a:spcAft>
                <a:spcPts val="0"/>
              </a:spcAft>
              <a:buClr>
                <a:schemeClr val="dk1"/>
              </a:buClr>
              <a:buSzPct val="100000"/>
              <a:buFont typeface="Times New Roman"/>
              <a:buAutoNum type="arabicPeriod"/>
            </a:pPr>
            <a:r>
              <a:rPr lang="zh-CN" sz="1800">
                <a:solidFill>
                  <a:schemeClr val="dk1"/>
                </a:solidFill>
                <a:latin typeface="Times New Roman"/>
                <a:ea typeface="Times New Roman"/>
                <a:cs typeface="Times New Roman"/>
                <a:sym typeface="Times New Roman"/>
              </a:rPr>
              <a:t>PAX and RPM reflect passenger demand. While number of passengers are recovering, number of flight is recovering at a slower pace, and load factor remains high, indicating that demand exceeds supply.</a:t>
            </a:r>
            <a:endParaRPr sz="1800">
              <a:solidFill>
                <a:schemeClr val="dk1"/>
              </a:solidFill>
              <a:latin typeface="Times New Roman"/>
              <a:ea typeface="Times New Roman"/>
              <a:cs typeface="Times New Roman"/>
              <a:sym typeface="Times New Roman"/>
            </a:endParaRPr>
          </a:p>
          <a:p>
            <a:pPr indent="-325755" lvl="1" marL="914400" rtl="0" algn="l">
              <a:lnSpc>
                <a:spcPct val="115000"/>
              </a:lnSpc>
              <a:spcBef>
                <a:spcPts val="0"/>
              </a:spcBef>
              <a:spcAft>
                <a:spcPts val="0"/>
              </a:spcAft>
              <a:buClr>
                <a:schemeClr val="dk1"/>
              </a:buClr>
              <a:buSzPct val="100000"/>
              <a:buFont typeface="Times New Roman"/>
              <a:buAutoNum type="alphaLcPeriod"/>
            </a:pPr>
            <a:r>
              <a:rPr lang="zh-CN" sz="1800">
                <a:solidFill>
                  <a:schemeClr val="dk1"/>
                </a:solidFill>
                <a:latin typeface="Times New Roman"/>
                <a:ea typeface="Times New Roman"/>
                <a:cs typeface="Times New Roman"/>
                <a:sym typeface="Times New Roman"/>
              </a:rPr>
              <a:t>Pilot/Captain shortages may be limiting flight capacity.</a:t>
            </a:r>
            <a:endParaRPr sz="1800">
              <a:solidFill>
                <a:schemeClr val="dk1"/>
              </a:solidFill>
              <a:latin typeface="Times New Roman"/>
              <a:ea typeface="Times New Roman"/>
              <a:cs typeface="Times New Roman"/>
              <a:sym typeface="Times New Roman"/>
            </a:endParaRPr>
          </a:p>
          <a:p>
            <a:pPr indent="-325755" lvl="1" marL="914400" rtl="0" algn="l">
              <a:lnSpc>
                <a:spcPct val="115000"/>
              </a:lnSpc>
              <a:spcBef>
                <a:spcPts val="0"/>
              </a:spcBef>
              <a:spcAft>
                <a:spcPts val="0"/>
              </a:spcAft>
              <a:buClr>
                <a:schemeClr val="dk1"/>
              </a:buClr>
              <a:buSzPct val="100000"/>
              <a:buFont typeface="Times New Roman"/>
              <a:buAutoNum type="alphaLcPeriod"/>
            </a:pPr>
            <a:r>
              <a:rPr lang="zh-CN" sz="1800">
                <a:solidFill>
                  <a:schemeClr val="dk1"/>
                </a:solidFill>
                <a:latin typeface="Times New Roman"/>
                <a:ea typeface="Times New Roman"/>
                <a:cs typeface="Times New Roman"/>
                <a:sym typeface="Times New Roman"/>
              </a:rPr>
              <a:t>Policy restrictions may be affecting operations, requiring continuous monitoring of regulations.</a:t>
            </a:r>
            <a:endParaRPr sz="1800">
              <a:solidFill>
                <a:schemeClr val="dk1"/>
              </a:solidFill>
              <a:latin typeface="Times New Roman"/>
              <a:ea typeface="Times New Roman"/>
              <a:cs typeface="Times New Roman"/>
              <a:sym typeface="Times New Roman"/>
            </a:endParaRPr>
          </a:p>
          <a:p>
            <a:pPr indent="-325755" lvl="1" marL="914400" rtl="0" algn="l">
              <a:lnSpc>
                <a:spcPct val="115000"/>
              </a:lnSpc>
              <a:spcBef>
                <a:spcPts val="0"/>
              </a:spcBef>
              <a:spcAft>
                <a:spcPts val="0"/>
              </a:spcAft>
              <a:buClr>
                <a:schemeClr val="dk1"/>
              </a:buClr>
              <a:buSzPct val="100000"/>
              <a:buFont typeface="Times New Roman"/>
              <a:buAutoNum type="alphaLcPeriod"/>
            </a:pPr>
            <a:r>
              <a:rPr lang="zh-CN" sz="1800">
                <a:solidFill>
                  <a:schemeClr val="dk1"/>
                </a:solidFill>
                <a:latin typeface="Times New Roman"/>
                <a:ea typeface="Times New Roman"/>
                <a:cs typeface="Times New Roman"/>
                <a:sym typeface="Times New Roman"/>
              </a:rPr>
              <a:t>Add new flight route, or adjust aircraft deployment by using larger planes on high-demand routes and smaller regional jets on low-demand routes.</a:t>
            </a:r>
            <a:endParaRPr sz="1800">
              <a:solidFill>
                <a:schemeClr val="dk1"/>
              </a:solidFill>
              <a:latin typeface="Times New Roman"/>
              <a:ea typeface="Times New Roman"/>
              <a:cs typeface="Times New Roman"/>
              <a:sym typeface="Times New Roman"/>
            </a:endParaRPr>
          </a:p>
          <a:p>
            <a:pPr indent="-325755" lvl="0" marL="457200" rtl="0" algn="l">
              <a:lnSpc>
                <a:spcPct val="115000"/>
              </a:lnSpc>
              <a:spcBef>
                <a:spcPts val="0"/>
              </a:spcBef>
              <a:spcAft>
                <a:spcPts val="0"/>
              </a:spcAft>
              <a:buClr>
                <a:schemeClr val="dk1"/>
              </a:buClr>
              <a:buSzPct val="100000"/>
              <a:buFont typeface="Times New Roman"/>
              <a:buAutoNum type="arabicPeriod"/>
            </a:pPr>
            <a:r>
              <a:rPr b="1" lang="zh-CN" sz="1800">
                <a:solidFill>
                  <a:schemeClr val="dk1"/>
                </a:solidFill>
                <a:latin typeface="Times New Roman"/>
                <a:ea typeface="Times New Roman"/>
                <a:cs typeface="Times New Roman"/>
                <a:sym typeface="Times New Roman"/>
              </a:rPr>
              <a:t>Seasonal demand </a:t>
            </a:r>
            <a:r>
              <a:rPr b="1" lang="zh-CN" sz="1800">
                <a:solidFill>
                  <a:schemeClr val="dk1"/>
                </a:solidFill>
                <a:latin typeface="Times New Roman"/>
                <a:ea typeface="Times New Roman"/>
                <a:cs typeface="Times New Roman"/>
                <a:sym typeface="Times New Roman"/>
              </a:rPr>
              <a:t>accommodation:</a:t>
            </a:r>
            <a:r>
              <a:rPr lang="zh-CN" sz="1800">
                <a:solidFill>
                  <a:schemeClr val="dk1"/>
                </a:solidFill>
                <a:latin typeface="Times New Roman"/>
                <a:ea typeface="Times New Roman"/>
                <a:cs typeface="Times New Roman"/>
                <a:sym typeface="Times New Roman"/>
              </a:rPr>
              <a:t> we can increase our flights during peak seasons like summer vacation (June to August) or holiday seasons</a:t>
            </a:r>
            <a:endParaRPr sz="1800">
              <a:solidFill>
                <a:schemeClr val="dk1"/>
              </a:solidFill>
              <a:latin typeface="Times New Roman"/>
              <a:ea typeface="Times New Roman"/>
              <a:cs typeface="Times New Roman"/>
              <a:sym typeface="Times New Roman"/>
            </a:endParaRPr>
          </a:p>
          <a:p>
            <a:pPr indent="-325755" lvl="0" marL="457200" rtl="0" algn="l">
              <a:lnSpc>
                <a:spcPct val="115000"/>
              </a:lnSpc>
              <a:spcBef>
                <a:spcPts val="0"/>
              </a:spcBef>
              <a:spcAft>
                <a:spcPts val="0"/>
              </a:spcAft>
              <a:buClr>
                <a:schemeClr val="dk1"/>
              </a:buClr>
              <a:buSzPct val="100000"/>
              <a:buFont typeface="Times New Roman"/>
              <a:buAutoNum type="arabicPeriod"/>
            </a:pPr>
            <a:r>
              <a:rPr b="1" lang="zh-CN" sz="1800">
                <a:solidFill>
                  <a:schemeClr val="dk1"/>
                </a:solidFill>
                <a:latin typeface="Times New Roman"/>
                <a:ea typeface="Times New Roman"/>
                <a:cs typeface="Times New Roman"/>
                <a:sym typeface="Times New Roman"/>
              </a:rPr>
              <a:t>Operational Bottlenecks</a:t>
            </a:r>
            <a:r>
              <a:rPr lang="zh-CN" sz="1800">
                <a:solidFill>
                  <a:schemeClr val="dk1"/>
                </a:solidFill>
                <a:latin typeface="Times New Roman"/>
                <a:ea typeface="Times New Roman"/>
                <a:cs typeface="Times New Roman"/>
                <a:sym typeface="Times New Roman"/>
              </a:rPr>
              <a:t> due to workforce shortages: In addition to pilot shortages, air traffic control (ATC) and ground operations staffing shortages can create delays and limit the number of flights airlines can operate. To address this, airlines should collaborate with aviation authorities to push for increased ATC staffing, enhance ground crew efficiency through automation and AI-assisted scheduling, and optimize flight scheduling to reduce congestion at peak hours.</a:t>
            </a:r>
            <a:endParaRPr sz="1800">
              <a:solidFill>
                <a:schemeClr val="dk1"/>
              </a:solidFill>
              <a:latin typeface="Times New Roman"/>
              <a:ea typeface="Times New Roman"/>
              <a:cs typeface="Times New Roman"/>
              <a:sym typeface="Times New Roman"/>
            </a:endParaRPr>
          </a:p>
        </p:txBody>
      </p:sp>
      <p:sp>
        <p:nvSpPr>
          <p:cNvPr id="486" name="Google Shape;486;p46"/>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9"/>
          <p:cNvSpPr txBox="1"/>
          <p:nvPr>
            <p:ph type="title"/>
          </p:nvPr>
        </p:nvSpPr>
        <p:spPr>
          <a:xfrm>
            <a:off x="167200" y="362225"/>
            <a:ext cx="8520600" cy="572700"/>
          </a:xfrm>
          <a:prstGeom prst="rect">
            <a:avLst/>
          </a:prstGeom>
        </p:spPr>
        <p:txBody>
          <a:bodyPr anchorCtr="0" anchor="ctr" bIns="45700" lIns="0" spcFirstLastPara="1" rIns="0" wrap="square" tIns="45700">
            <a:normAutofit/>
          </a:bodyPr>
          <a:lstStyle/>
          <a:p>
            <a:pPr indent="0" lvl="0" marL="0" rtl="0" algn="l">
              <a:spcBef>
                <a:spcPts val="0"/>
              </a:spcBef>
              <a:spcAft>
                <a:spcPts val="0"/>
              </a:spcAft>
              <a:buSzPts val="990"/>
              <a:buNone/>
            </a:pPr>
            <a:r>
              <a:rPr b="1" lang="zh-CN" sz="2840">
                <a:latin typeface="Times New Roman"/>
                <a:ea typeface="Times New Roman"/>
                <a:cs typeface="Times New Roman"/>
                <a:sym typeface="Times New Roman"/>
              </a:rPr>
              <a:t>Goal Statement</a:t>
            </a:r>
            <a:endParaRPr b="1" sz="2840">
              <a:latin typeface="Times New Roman"/>
              <a:ea typeface="Times New Roman"/>
              <a:cs typeface="Times New Roman"/>
              <a:sym typeface="Times New Roman"/>
            </a:endParaRPr>
          </a:p>
        </p:txBody>
      </p:sp>
      <p:sp>
        <p:nvSpPr>
          <p:cNvPr id="278" name="Google Shape;278;p29"/>
          <p:cNvSpPr txBox="1"/>
          <p:nvPr>
            <p:ph idx="1" type="body"/>
          </p:nvPr>
        </p:nvSpPr>
        <p:spPr>
          <a:xfrm>
            <a:off x="167200" y="1240300"/>
            <a:ext cx="3634500" cy="3462900"/>
          </a:xfrm>
          <a:prstGeom prst="rect">
            <a:avLst/>
          </a:prstGeom>
        </p:spPr>
        <p:txBody>
          <a:bodyPr anchorCtr="0" anchor="t" bIns="45700" lIns="0" spcFirstLastPara="1" rIns="0" wrap="square" tIns="45700">
            <a:normAutofit/>
          </a:bodyPr>
          <a:lstStyle/>
          <a:p>
            <a:pPr indent="0" lvl="0" marL="0" rtl="0" algn="l">
              <a:lnSpc>
                <a:spcPct val="150000"/>
              </a:lnSpc>
              <a:spcBef>
                <a:spcPts val="1200"/>
              </a:spcBef>
              <a:spcAft>
                <a:spcPts val="1200"/>
              </a:spcAft>
              <a:buNone/>
            </a:pPr>
            <a:r>
              <a:rPr lang="zh-CN" sz="1200">
                <a:solidFill>
                  <a:schemeClr val="dk1"/>
                </a:solidFill>
                <a:latin typeface="Times New Roman"/>
                <a:ea typeface="Times New Roman"/>
                <a:cs typeface="Times New Roman"/>
                <a:sym typeface="Times New Roman"/>
              </a:rPr>
              <a:t>This project aims to analyze historical U.S. airline traffic data to identify key patterns and trends. Using advanced time series forecasting models, we will predict airline passenger traffic, flight volume, and revenue passenger-miles for the next 12 months. By incorporating macroeconomic indicators such as GDP and jet fuel prices, we seek to provide insights that help airlines optimize flight scheduling, adjust capacity, and respond efficiently to market demand</a:t>
            </a:r>
            <a:endParaRPr sz="2500">
              <a:latin typeface="Times New Roman"/>
              <a:ea typeface="Times New Roman"/>
              <a:cs typeface="Times New Roman"/>
              <a:sym typeface="Times New Roman"/>
            </a:endParaRPr>
          </a:p>
        </p:txBody>
      </p:sp>
      <p:pic>
        <p:nvPicPr>
          <p:cNvPr id="279" name="Google Shape;279;p29"/>
          <p:cNvPicPr preferRelativeResize="0"/>
          <p:nvPr/>
        </p:nvPicPr>
        <p:blipFill>
          <a:blip r:embed="rId3">
            <a:alphaModFix/>
          </a:blip>
          <a:stretch>
            <a:fillRect/>
          </a:stretch>
        </p:blipFill>
        <p:spPr>
          <a:xfrm>
            <a:off x="4106500" y="1018050"/>
            <a:ext cx="5037499" cy="3022500"/>
          </a:xfrm>
          <a:prstGeom prst="rect">
            <a:avLst/>
          </a:prstGeom>
          <a:noFill/>
          <a:ln>
            <a:noFill/>
          </a:ln>
        </p:spPr>
      </p:pic>
      <p:sp>
        <p:nvSpPr>
          <p:cNvPr id="280" name="Google Shape;280;p29"/>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7"/>
          <p:cNvSpPr txBox="1"/>
          <p:nvPr>
            <p:ph type="title"/>
          </p:nvPr>
        </p:nvSpPr>
        <p:spPr>
          <a:xfrm>
            <a:off x="623888" y="2078834"/>
            <a:ext cx="7891500" cy="1329000"/>
          </a:xfrm>
          <a:prstGeom prst="rect">
            <a:avLst/>
          </a:prstGeom>
        </p:spPr>
        <p:txBody>
          <a:bodyPr anchorCtr="0" anchor="b" bIns="45700" lIns="0" spcFirstLastPara="1" rIns="0" wrap="square" tIns="45700">
            <a:normAutofit/>
          </a:bodyPr>
          <a:lstStyle/>
          <a:p>
            <a:pPr indent="0" lvl="0" marL="0" rtl="0" algn="l">
              <a:spcBef>
                <a:spcPts val="0"/>
              </a:spcBef>
              <a:spcAft>
                <a:spcPts val="0"/>
              </a:spcAft>
              <a:buNone/>
            </a:pPr>
            <a:r>
              <a:rPr b="1" lang="zh-CN">
                <a:latin typeface="Times New Roman"/>
                <a:ea typeface="Times New Roman"/>
                <a:cs typeface="Times New Roman"/>
                <a:sym typeface="Times New Roman"/>
              </a:rPr>
              <a:t>Appendix</a:t>
            </a:r>
            <a:endParaRPr b="1">
              <a:latin typeface="Times New Roman"/>
              <a:ea typeface="Times New Roman"/>
              <a:cs typeface="Times New Roman"/>
              <a:sym typeface="Times New Roman"/>
            </a:endParaRPr>
          </a:p>
        </p:txBody>
      </p:sp>
      <p:sp>
        <p:nvSpPr>
          <p:cNvPr id="492" name="Google Shape;492;p47"/>
          <p:cNvSpPr txBox="1"/>
          <p:nvPr>
            <p:ph idx="1" type="body"/>
          </p:nvPr>
        </p:nvSpPr>
        <p:spPr>
          <a:xfrm>
            <a:off x="633462" y="3543512"/>
            <a:ext cx="7877100" cy="945900"/>
          </a:xfrm>
          <a:prstGeom prst="rect">
            <a:avLst/>
          </a:prstGeom>
        </p:spPr>
        <p:txBody>
          <a:bodyPr anchorCtr="0" anchor="t" bIns="45700" lIns="0" spcFirstLastPara="1" rIns="0" wrap="square" tIns="45700">
            <a:normAutofit/>
          </a:bodyPr>
          <a:lstStyle/>
          <a:p>
            <a:pPr indent="0" lvl="0" marL="0" rtl="0" algn="l">
              <a:spcBef>
                <a:spcPts val="1000"/>
              </a:spcBef>
              <a:spcAft>
                <a:spcPts val="0"/>
              </a:spcAft>
              <a:buNone/>
            </a:pPr>
            <a:r>
              <a:t/>
            </a:r>
            <a:endParaRPr/>
          </a:p>
        </p:txBody>
      </p:sp>
      <p:sp>
        <p:nvSpPr>
          <p:cNvPr id="493" name="Google Shape;493;p47"/>
          <p:cNvSpPr txBox="1"/>
          <p:nvPr>
            <p:ph idx="12" type="sldNum"/>
          </p:nvPr>
        </p:nvSpPr>
        <p:spPr>
          <a:xfrm>
            <a:off x="8515349" y="4842573"/>
            <a:ext cx="460500" cy="27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zh-C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48"/>
          <p:cNvPicPr preferRelativeResize="0"/>
          <p:nvPr>
            <p:ph idx="2" type="pic"/>
          </p:nvPr>
        </p:nvPicPr>
        <p:blipFill rotWithShape="1">
          <a:blip r:embed="rId3">
            <a:alphaModFix/>
          </a:blip>
          <a:srcRect b="0" l="0" r="0" t="0"/>
          <a:stretch/>
        </p:blipFill>
        <p:spPr>
          <a:xfrm>
            <a:off x="3" y="2423732"/>
            <a:ext cx="4538701" cy="2379601"/>
          </a:xfrm>
          <a:prstGeom prst="rect">
            <a:avLst/>
          </a:prstGeom>
          <a:noFill/>
          <a:ln>
            <a:noFill/>
          </a:ln>
        </p:spPr>
      </p:pic>
      <p:pic>
        <p:nvPicPr>
          <p:cNvPr id="499" name="Google Shape;499;p48"/>
          <p:cNvPicPr preferRelativeResize="0"/>
          <p:nvPr>
            <p:ph idx="3" type="pic"/>
          </p:nvPr>
        </p:nvPicPr>
        <p:blipFill rotWithShape="1">
          <a:blip r:embed="rId4">
            <a:alphaModFix/>
          </a:blip>
          <a:srcRect b="-1491" l="730" r="-730" t="0"/>
          <a:stretch/>
        </p:blipFill>
        <p:spPr>
          <a:xfrm>
            <a:off x="4605167" y="2423732"/>
            <a:ext cx="4538702" cy="2379602"/>
          </a:xfrm>
          <a:prstGeom prst="rect">
            <a:avLst/>
          </a:prstGeom>
          <a:noFill/>
          <a:ln>
            <a:noFill/>
          </a:ln>
        </p:spPr>
      </p:pic>
      <p:pic>
        <p:nvPicPr>
          <p:cNvPr id="500" name="Google Shape;500;p48"/>
          <p:cNvPicPr preferRelativeResize="0"/>
          <p:nvPr>
            <p:ph idx="4" type="pic"/>
          </p:nvPr>
        </p:nvPicPr>
        <p:blipFill rotWithShape="1">
          <a:blip r:embed="rId5">
            <a:alphaModFix/>
          </a:blip>
          <a:srcRect b="0" l="0" r="0" t="0"/>
          <a:stretch/>
        </p:blipFill>
        <p:spPr>
          <a:xfrm>
            <a:off x="1" y="1"/>
            <a:ext cx="4538701" cy="2379601"/>
          </a:xfrm>
          <a:prstGeom prst="rect">
            <a:avLst/>
          </a:prstGeom>
          <a:noFill/>
          <a:ln>
            <a:noFill/>
          </a:ln>
        </p:spPr>
      </p:pic>
      <p:pic>
        <p:nvPicPr>
          <p:cNvPr id="501" name="Google Shape;501;p48"/>
          <p:cNvPicPr preferRelativeResize="0"/>
          <p:nvPr>
            <p:ph idx="5" type="pic"/>
          </p:nvPr>
        </p:nvPicPr>
        <p:blipFill rotWithShape="1">
          <a:blip r:embed="rId6">
            <a:alphaModFix/>
          </a:blip>
          <a:srcRect b="-1926" l="0" r="0" t="0"/>
          <a:stretch/>
        </p:blipFill>
        <p:spPr>
          <a:xfrm>
            <a:off x="4605167" y="1"/>
            <a:ext cx="4538701" cy="2379601"/>
          </a:xfrm>
          <a:prstGeom prst="rect">
            <a:avLst/>
          </a:prstGeom>
          <a:noFill/>
          <a:ln>
            <a:noFill/>
          </a:ln>
        </p:spPr>
      </p:pic>
      <p:sp>
        <p:nvSpPr>
          <p:cNvPr id="502" name="Google Shape;502;p48"/>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9"/>
          <p:cNvSpPr txBox="1"/>
          <p:nvPr>
            <p:ph type="title"/>
          </p:nvPr>
        </p:nvSpPr>
        <p:spPr>
          <a:xfrm>
            <a:off x="311700" y="445025"/>
            <a:ext cx="8520600" cy="572700"/>
          </a:xfrm>
          <a:prstGeom prst="rect">
            <a:avLst/>
          </a:prstGeom>
        </p:spPr>
        <p:txBody>
          <a:bodyPr anchorCtr="0" anchor="ctr" bIns="45700" lIns="0" spcFirstLastPara="1" rIns="0" wrap="square" tIns="45700">
            <a:noAutofit/>
          </a:bodyPr>
          <a:lstStyle/>
          <a:p>
            <a:pPr indent="0" lvl="0" marL="0" rtl="0" algn="l">
              <a:spcBef>
                <a:spcPts val="0"/>
              </a:spcBef>
              <a:spcAft>
                <a:spcPts val="0"/>
              </a:spcAft>
              <a:buSzPts val="990"/>
              <a:buNone/>
            </a:pPr>
            <a:r>
              <a:rPr lang="zh-CN" sz="2540">
                <a:latin typeface="Times New Roman"/>
                <a:ea typeface="Times New Roman"/>
                <a:cs typeface="Times New Roman"/>
                <a:sym typeface="Times New Roman"/>
              </a:rPr>
              <a:t>Appendix: Reasons for Choosing Evaluation Metrics</a:t>
            </a:r>
            <a:endParaRPr sz="2540">
              <a:latin typeface="Times New Roman"/>
              <a:ea typeface="Times New Roman"/>
              <a:cs typeface="Times New Roman"/>
              <a:sym typeface="Times New Roman"/>
            </a:endParaRPr>
          </a:p>
        </p:txBody>
      </p:sp>
      <p:sp>
        <p:nvSpPr>
          <p:cNvPr id="508" name="Google Shape;508;p49"/>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
        <p:nvSpPr>
          <p:cNvPr id="509" name="Google Shape;509;p49"/>
          <p:cNvSpPr/>
          <p:nvPr/>
        </p:nvSpPr>
        <p:spPr>
          <a:xfrm>
            <a:off x="228600" y="1228725"/>
            <a:ext cx="4600500" cy="1686000"/>
          </a:xfrm>
          <a:prstGeom prst="rect">
            <a:avLst/>
          </a:prstGeom>
          <a:solidFill>
            <a:srgbClr val="E6B8A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Times New Roman"/>
              <a:buChar char="●"/>
            </a:pPr>
            <a:r>
              <a:rPr b="1" lang="zh-CN" sz="1000">
                <a:solidFill>
                  <a:schemeClr val="dk1"/>
                </a:solidFill>
                <a:latin typeface="Times New Roman"/>
                <a:ea typeface="Times New Roman"/>
                <a:cs typeface="Times New Roman"/>
                <a:sym typeface="Times New Roman"/>
              </a:rPr>
              <a:t>RMSE and MAE</a:t>
            </a:r>
            <a:endParaRPr b="1" sz="1000">
              <a:solidFill>
                <a:schemeClr val="dk1"/>
              </a:solidFill>
              <a:latin typeface="Times New Roman"/>
              <a:ea typeface="Times New Roman"/>
              <a:cs typeface="Times New Roman"/>
              <a:sym typeface="Times New Roman"/>
            </a:endParaRPr>
          </a:p>
          <a:p>
            <a:pPr indent="-292100" lvl="0" marL="914400" rtl="0" algn="l">
              <a:lnSpc>
                <a:spcPct val="115000"/>
              </a:lnSpc>
              <a:spcBef>
                <a:spcPts val="0"/>
              </a:spcBef>
              <a:spcAft>
                <a:spcPts val="0"/>
              </a:spcAft>
              <a:buClr>
                <a:schemeClr val="dk1"/>
              </a:buClr>
              <a:buSzPts val="1000"/>
              <a:buChar char="●"/>
            </a:pPr>
            <a:r>
              <a:rPr b="1" lang="zh-CN" sz="1000">
                <a:solidFill>
                  <a:schemeClr val="dk1"/>
                </a:solidFill>
                <a:latin typeface="Times New Roman"/>
                <a:ea typeface="Times New Roman"/>
                <a:cs typeface="Times New Roman"/>
                <a:sym typeface="Times New Roman"/>
              </a:rPr>
              <a:t>RMSE measures prediction accuracy</a:t>
            </a:r>
            <a:r>
              <a:rPr lang="zh-CN" sz="1000">
                <a:solidFill>
                  <a:schemeClr val="dk1"/>
                </a:solidFill>
                <a:latin typeface="Times New Roman"/>
                <a:ea typeface="Times New Roman"/>
                <a:cs typeface="Times New Roman"/>
                <a:sym typeface="Times New Roman"/>
              </a:rPr>
              <a:t>, </a:t>
            </a:r>
            <a:r>
              <a:rPr b="1" lang="zh-CN" sz="1000">
                <a:solidFill>
                  <a:schemeClr val="dk1"/>
                </a:solidFill>
                <a:latin typeface="Times New Roman"/>
                <a:ea typeface="Times New Roman"/>
                <a:cs typeface="Times New Roman"/>
                <a:sym typeface="Times New Roman"/>
              </a:rPr>
              <a:t>penalizing large errors more</a:t>
            </a:r>
            <a:r>
              <a:rPr lang="zh-CN" sz="1000">
                <a:solidFill>
                  <a:schemeClr val="dk1"/>
                </a:solidFill>
                <a:latin typeface="Times New Roman"/>
                <a:ea typeface="Times New Roman"/>
                <a:cs typeface="Times New Roman"/>
                <a:sym typeface="Times New Roman"/>
              </a:rPr>
              <a:t> due to squaring.</a:t>
            </a:r>
            <a:endParaRPr sz="1000">
              <a:solidFill>
                <a:schemeClr val="dk1"/>
              </a:solidFill>
              <a:latin typeface="Times New Roman"/>
              <a:ea typeface="Times New Roman"/>
              <a:cs typeface="Times New Roman"/>
              <a:sym typeface="Times New Roman"/>
            </a:endParaRPr>
          </a:p>
          <a:p>
            <a:pPr indent="-292100" lvl="0" marL="914400" rtl="0" algn="l">
              <a:lnSpc>
                <a:spcPct val="115000"/>
              </a:lnSpc>
              <a:spcBef>
                <a:spcPts val="0"/>
              </a:spcBef>
              <a:spcAft>
                <a:spcPts val="0"/>
              </a:spcAft>
              <a:buClr>
                <a:schemeClr val="dk1"/>
              </a:buClr>
              <a:buSzPts val="1000"/>
              <a:buChar char="●"/>
            </a:pPr>
            <a:r>
              <a:rPr b="1" lang="zh-CN" sz="1000">
                <a:solidFill>
                  <a:schemeClr val="dk1"/>
                </a:solidFill>
                <a:latin typeface="Times New Roman"/>
                <a:ea typeface="Times New Roman"/>
                <a:cs typeface="Times New Roman"/>
                <a:sym typeface="Times New Roman"/>
              </a:rPr>
              <a:t>MAE provides an interpretable average error</a:t>
            </a:r>
            <a:r>
              <a:rPr lang="zh-CN" sz="1000">
                <a:solidFill>
                  <a:schemeClr val="dk1"/>
                </a:solidFill>
                <a:latin typeface="Times New Roman"/>
                <a:ea typeface="Times New Roman"/>
                <a:cs typeface="Times New Roman"/>
                <a:sym typeface="Times New Roman"/>
              </a:rPr>
              <a:t>, focusing on </a:t>
            </a:r>
            <a:r>
              <a:rPr b="1" lang="zh-CN" sz="1000">
                <a:solidFill>
                  <a:schemeClr val="dk1"/>
                </a:solidFill>
                <a:latin typeface="Times New Roman"/>
                <a:ea typeface="Times New Roman"/>
                <a:cs typeface="Times New Roman"/>
                <a:sym typeface="Times New Roman"/>
              </a:rPr>
              <a:t>absolute deviations</a:t>
            </a:r>
            <a:r>
              <a:rPr lang="zh-CN" sz="1000">
                <a:solidFill>
                  <a:schemeClr val="dk1"/>
                </a:solidFill>
                <a:latin typeface="Times New Roman"/>
                <a:ea typeface="Times New Roman"/>
                <a:cs typeface="Times New Roman"/>
                <a:sym typeface="Times New Roman"/>
              </a:rPr>
              <a:t>.</a:t>
            </a:r>
            <a:endParaRPr sz="1000">
              <a:solidFill>
                <a:schemeClr val="dk1"/>
              </a:solidFill>
              <a:latin typeface="Times New Roman"/>
              <a:ea typeface="Times New Roman"/>
              <a:cs typeface="Times New Roman"/>
              <a:sym typeface="Times New Roman"/>
            </a:endParaRPr>
          </a:p>
          <a:p>
            <a:pPr indent="-292100" lvl="0" marL="914400" rtl="0" algn="l">
              <a:lnSpc>
                <a:spcPct val="115000"/>
              </a:lnSpc>
              <a:spcBef>
                <a:spcPts val="0"/>
              </a:spcBef>
              <a:spcAft>
                <a:spcPts val="0"/>
              </a:spcAft>
              <a:buClr>
                <a:schemeClr val="dk1"/>
              </a:buClr>
              <a:buSzPts val="1000"/>
              <a:buChar char="●"/>
            </a:pPr>
            <a:r>
              <a:rPr b="1" lang="zh-CN" sz="1000">
                <a:solidFill>
                  <a:schemeClr val="dk1"/>
                </a:solidFill>
                <a:latin typeface="Times New Roman"/>
                <a:ea typeface="Times New Roman"/>
                <a:cs typeface="Times New Roman"/>
                <a:sym typeface="Times New Roman"/>
              </a:rPr>
              <a:t>RMSE captures large deviations</a:t>
            </a:r>
            <a:r>
              <a:rPr lang="zh-CN" sz="1000">
                <a:solidFill>
                  <a:schemeClr val="dk1"/>
                </a:solidFill>
                <a:latin typeface="Times New Roman"/>
                <a:ea typeface="Times New Roman"/>
                <a:cs typeface="Times New Roman"/>
                <a:sym typeface="Times New Roman"/>
              </a:rPr>
              <a:t>, while </a:t>
            </a:r>
            <a:r>
              <a:rPr b="1" lang="zh-CN" sz="1000">
                <a:solidFill>
                  <a:schemeClr val="dk1"/>
                </a:solidFill>
                <a:latin typeface="Times New Roman"/>
                <a:ea typeface="Times New Roman"/>
                <a:cs typeface="Times New Roman"/>
                <a:sym typeface="Times New Roman"/>
              </a:rPr>
              <a:t>MAE ensures interpretability of forecast accuracy</a:t>
            </a:r>
            <a:r>
              <a:rPr lang="zh-CN" sz="1000">
                <a:solidFill>
                  <a:schemeClr val="dk1"/>
                </a:solidFill>
                <a:latin typeface="Times New Roman"/>
                <a:ea typeface="Times New Roman"/>
                <a:cs typeface="Times New Roman"/>
                <a:sym typeface="Times New Roman"/>
              </a:rPr>
              <a:t>. Together, they can offer us a good indication to performance across models.</a:t>
            </a:r>
            <a:endParaRPr>
              <a:latin typeface="Times New Roman"/>
              <a:ea typeface="Times New Roman"/>
              <a:cs typeface="Times New Roman"/>
              <a:sym typeface="Times New Roman"/>
            </a:endParaRPr>
          </a:p>
        </p:txBody>
      </p:sp>
      <p:sp>
        <p:nvSpPr>
          <p:cNvPr id="510" name="Google Shape;510;p49"/>
          <p:cNvSpPr/>
          <p:nvPr/>
        </p:nvSpPr>
        <p:spPr>
          <a:xfrm>
            <a:off x="228600" y="3305175"/>
            <a:ext cx="4600500" cy="866700"/>
          </a:xfrm>
          <a:prstGeom prst="rect">
            <a:avLst/>
          </a:prstGeom>
          <a:solidFill>
            <a:srgbClr val="E6B8A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Times New Roman"/>
              <a:buChar char="●"/>
            </a:pPr>
            <a:r>
              <a:rPr b="1" lang="zh-CN" sz="1000">
                <a:solidFill>
                  <a:schemeClr val="dk1"/>
                </a:solidFill>
                <a:latin typeface="Times New Roman"/>
                <a:ea typeface="Times New Roman"/>
                <a:cs typeface="Times New Roman"/>
                <a:sym typeface="Times New Roman"/>
              </a:rPr>
              <a:t>AICc</a:t>
            </a:r>
            <a:endParaRPr b="1" sz="1000">
              <a:solidFill>
                <a:schemeClr val="dk1"/>
              </a:solidFill>
              <a:latin typeface="Times New Roman"/>
              <a:ea typeface="Times New Roman"/>
              <a:cs typeface="Times New Roman"/>
              <a:sym typeface="Times New Roman"/>
            </a:endParaRPr>
          </a:p>
          <a:p>
            <a:pPr indent="-292100" lvl="0" marL="914400" rtl="0" algn="l">
              <a:lnSpc>
                <a:spcPct val="115000"/>
              </a:lnSpc>
              <a:spcBef>
                <a:spcPts val="0"/>
              </a:spcBef>
              <a:spcAft>
                <a:spcPts val="0"/>
              </a:spcAft>
              <a:buClr>
                <a:schemeClr val="dk1"/>
              </a:buClr>
              <a:buSzPts val="1000"/>
              <a:buChar char="●"/>
            </a:pPr>
            <a:r>
              <a:rPr lang="zh-CN" sz="1000">
                <a:solidFill>
                  <a:schemeClr val="dk1"/>
                </a:solidFill>
                <a:latin typeface="Times New Roman"/>
                <a:ea typeface="Times New Roman"/>
                <a:cs typeface="Times New Roman"/>
                <a:sym typeface="Times New Roman"/>
              </a:rPr>
              <a:t>Due to our </a:t>
            </a:r>
            <a:r>
              <a:rPr b="1" lang="zh-CN" sz="1000">
                <a:solidFill>
                  <a:schemeClr val="dk1"/>
                </a:solidFill>
                <a:latin typeface="Times New Roman"/>
                <a:ea typeface="Times New Roman"/>
                <a:cs typeface="Times New Roman"/>
                <a:sym typeface="Times New Roman"/>
              </a:rPr>
              <a:t>small sample size </a:t>
            </a:r>
            <a:r>
              <a:rPr lang="zh-CN" sz="1000">
                <a:solidFill>
                  <a:schemeClr val="dk1"/>
                </a:solidFill>
                <a:latin typeface="Times New Roman"/>
                <a:ea typeface="Times New Roman"/>
                <a:cs typeface="Times New Roman"/>
                <a:sym typeface="Times New Roman"/>
              </a:rPr>
              <a:t>(204 in use), AICc adjusts for small-sample effects, providing a better model selection criterion than AIC, which can’t handle small-sample bias well.</a:t>
            </a:r>
            <a:endParaRPr sz="1000">
              <a:solidFill>
                <a:schemeClr val="dk1"/>
              </a:solidFill>
              <a:latin typeface="Times New Roman"/>
              <a:ea typeface="Times New Roman"/>
              <a:cs typeface="Times New Roman"/>
              <a:sym typeface="Times New Roman"/>
            </a:endParaRPr>
          </a:p>
        </p:txBody>
      </p:sp>
      <p:sp>
        <p:nvSpPr>
          <p:cNvPr id="511" name="Google Shape;511;p49"/>
          <p:cNvSpPr/>
          <p:nvPr/>
        </p:nvSpPr>
        <p:spPr>
          <a:xfrm>
            <a:off x="5915025" y="1600275"/>
            <a:ext cx="2162100" cy="942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Times New Roman"/>
                <a:ea typeface="Times New Roman"/>
                <a:cs typeface="Times New Roman"/>
                <a:sym typeface="Times New Roman"/>
              </a:rPr>
              <a:t>Prophet,</a:t>
            </a:r>
            <a:endParaRPr>
              <a:latin typeface="Times New Roman"/>
              <a:ea typeface="Times New Roman"/>
              <a:cs typeface="Times New Roman"/>
              <a:sym typeface="Times New Roman"/>
            </a:endParaRPr>
          </a:p>
          <a:p>
            <a:pPr indent="0" lvl="0" marL="0" rtl="0" algn="ctr">
              <a:spcBef>
                <a:spcPts val="0"/>
              </a:spcBef>
              <a:spcAft>
                <a:spcPts val="0"/>
              </a:spcAft>
              <a:buNone/>
            </a:pPr>
            <a:r>
              <a:rPr lang="zh-CN">
                <a:latin typeface="Times New Roman"/>
                <a:ea typeface="Times New Roman"/>
                <a:cs typeface="Times New Roman"/>
                <a:sym typeface="Times New Roman"/>
              </a:rPr>
              <a:t>XGBoost</a:t>
            </a:r>
            <a:endParaRPr>
              <a:latin typeface="Times New Roman"/>
              <a:ea typeface="Times New Roman"/>
              <a:cs typeface="Times New Roman"/>
              <a:sym typeface="Times New Roman"/>
            </a:endParaRPr>
          </a:p>
        </p:txBody>
      </p:sp>
      <p:sp>
        <p:nvSpPr>
          <p:cNvPr id="512" name="Google Shape;512;p49"/>
          <p:cNvSpPr/>
          <p:nvPr/>
        </p:nvSpPr>
        <p:spPr>
          <a:xfrm>
            <a:off x="5915025" y="3267075"/>
            <a:ext cx="2162100" cy="942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Times New Roman"/>
                <a:ea typeface="Times New Roman"/>
                <a:cs typeface="Times New Roman"/>
                <a:sym typeface="Times New Roman"/>
              </a:rPr>
              <a:t>SARIMA,</a:t>
            </a:r>
            <a:endParaRPr>
              <a:latin typeface="Times New Roman"/>
              <a:ea typeface="Times New Roman"/>
              <a:cs typeface="Times New Roman"/>
              <a:sym typeface="Times New Roman"/>
            </a:endParaRPr>
          </a:p>
          <a:p>
            <a:pPr indent="0" lvl="0" marL="0" rtl="0" algn="ctr">
              <a:spcBef>
                <a:spcPts val="0"/>
              </a:spcBef>
              <a:spcAft>
                <a:spcPts val="0"/>
              </a:spcAft>
              <a:buNone/>
            </a:pPr>
            <a:r>
              <a:rPr lang="zh-CN">
                <a:latin typeface="Times New Roman"/>
                <a:ea typeface="Times New Roman"/>
                <a:cs typeface="Times New Roman"/>
                <a:sym typeface="Times New Roman"/>
              </a:rPr>
              <a:t>BSTS</a:t>
            </a:r>
            <a:endParaRPr>
              <a:latin typeface="Times New Roman"/>
              <a:ea typeface="Times New Roman"/>
              <a:cs typeface="Times New Roman"/>
              <a:sym typeface="Times New Roman"/>
            </a:endParaRPr>
          </a:p>
        </p:txBody>
      </p:sp>
      <p:cxnSp>
        <p:nvCxnSpPr>
          <p:cNvPr id="513" name="Google Shape;513;p49"/>
          <p:cNvCxnSpPr>
            <a:stCxn id="509" idx="3"/>
            <a:endCxn id="511" idx="1"/>
          </p:cNvCxnSpPr>
          <p:nvPr/>
        </p:nvCxnSpPr>
        <p:spPr>
          <a:xfrm>
            <a:off x="4829100" y="2071725"/>
            <a:ext cx="1086000" cy="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49"/>
          <p:cNvCxnSpPr>
            <a:stCxn id="509" idx="3"/>
            <a:endCxn id="512" idx="1"/>
          </p:cNvCxnSpPr>
          <p:nvPr/>
        </p:nvCxnSpPr>
        <p:spPr>
          <a:xfrm>
            <a:off x="4829100" y="2071725"/>
            <a:ext cx="1086000" cy="166680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49"/>
          <p:cNvCxnSpPr>
            <a:stCxn id="510" idx="3"/>
            <a:endCxn id="512" idx="1"/>
          </p:cNvCxnSpPr>
          <p:nvPr/>
        </p:nvCxnSpPr>
        <p:spPr>
          <a:xfrm>
            <a:off x="4829100" y="3738525"/>
            <a:ext cx="1086000" cy="0"/>
          </a:xfrm>
          <a:prstGeom prst="straightConnector1">
            <a:avLst/>
          </a:prstGeom>
          <a:noFill/>
          <a:ln cap="flat" cmpd="sng" w="9525">
            <a:solidFill>
              <a:schemeClr val="dk2"/>
            </a:solidFill>
            <a:prstDash val="solid"/>
            <a:round/>
            <a:headEnd len="med" w="med" type="none"/>
            <a:tailEnd len="med" w="med" type="triangle"/>
          </a:ln>
        </p:spPr>
      </p:cxnSp>
      <p:sp>
        <p:nvSpPr>
          <p:cNvPr id="516" name="Google Shape;516;p49"/>
          <p:cNvSpPr txBox="1"/>
          <p:nvPr/>
        </p:nvSpPr>
        <p:spPr>
          <a:xfrm>
            <a:off x="4795800" y="3778275"/>
            <a:ext cx="1152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1000">
                <a:solidFill>
                  <a:schemeClr val="dk2"/>
                </a:solidFill>
                <a:latin typeface="Helvetica Neue"/>
                <a:ea typeface="Helvetica Neue"/>
                <a:cs typeface="Helvetica Neue"/>
                <a:sym typeface="Helvetica Neue"/>
              </a:rPr>
              <a:t>rely on likelihood-based metrics</a:t>
            </a:r>
            <a:endParaRPr sz="1000">
              <a:solidFill>
                <a:schemeClr val="dk2"/>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0"/>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lang="zh-CN">
                <a:latin typeface="Times New Roman"/>
                <a:ea typeface="Times New Roman"/>
                <a:cs typeface="Times New Roman"/>
                <a:sym typeface="Times New Roman"/>
              </a:rPr>
              <a:t>Appendix: ADF Results</a:t>
            </a:r>
            <a:endParaRPr>
              <a:latin typeface="Times New Roman"/>
              <a:ea typeface="Times New Roman"/>
              <a:cs typeface="Times New Roman"/>
              <a:sym typeface="Times New Roman"/>
            </a:endParaRPr>
          </a:p>
        </p:txBody>
      </p:sp>
      <p:pic>
        <p:nvPicPr>
          <p:cNvPr id="522" name="Google Shape;522;p50" title="Screenshot 2025-03-11 at 12.10.06 AM.png"/>
          <p:cNvPicPr preferRelativeResize="0"/>
          <p:nvPr/>
        </p:nvPicPr>
        <p:blipFill>
          <a:blip r:embed="rId3">
            <a:alphaModFix/>
          </a:blip>
          <a:stretch>
            <a:fillRect/>
          </a:stretch>
        </p:blipFill>
        <p:spPr>
          <a:xfrm>
            <a:off x="1247025" y="1448750"/>
            <a:ext cx="6649951" cy="2808950"/>
          </a:xfrm>
          <a:prstGeom prst="rect">
            <a:avLst/>
          </a:prstGeom>
          <a:noFill/>
          <a:ln>
            <a:noFill/>
          </a:ln>
        </p:spPr>
      </p:pic>
      <p:sp>
        <p:nvSpPr>
          <p:cNvPr id="523" name="Google Shape;523;p50"/>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51"/>
          <p:cNvPicPr preferRelativeResize="0"/>
          <p:nvPr/>
        </p:nvPicPr>
        <p:blipFill rotWithShape="1">
          <a:blip r:embed="rId3">
            <a:alphaModFix/>
          </a:blip>
          <a:srcRect b="3453" l="6112" r="17475" t="5171"/>
          <a:stretch/>
        </p:blipFill>
        <p:spPr>
          <a:xfrm>
            <a:off x="249700" y="1024800"/>
            <a:ext cx="3142349" cy="1524179"/>
          </a:xfrm>
          <a:prstGeom prst="rect">
            <a:avLst/>
          </a:prstGeom>
          <a:noFill/>
          <a:ln>
            <a:noFill/>
          </a:ln>
        </p:spPr>
      </p:pic>
      <p:pic>
        <p:nvPicPr>
          <p:cNvPr id="529" name="Google Shape;529;p51"/>
          <p:cNvPicPr preferRelativeResize="0"/>
          <p:nvPr/>
        </p:nvPicPr>
        <p:blipFill rotWithShape="1">
          <a:blip r:embed="rId4">
            <a:alphaModFix/>
          </a:blip>
          <a:srcRect b="3686" l="5164" r="17526" t="3917"/>
          <a:stretch/>
        </p:blipFill>
        <p:spPr>
          <a:xfrm>
            <a:off x="3388925" y="1059700"/>
            <a:ext cx="3096965" cy="1462049"/>
          </a:xfrm>
          <a:prstGeom prst="rect">
            <a:avLst/>
          </a:prstGeom>
          <a:noFill/>
          <a:ln>
            <a:noFill/>
          </a:ln>
        </p:spPr>
      </p:pic>
      <p:pic>
        <p:nvPicPr>
          <p:cNvPr id="530" name="Google Shape;530;p51"/>
          <p:cNvPicPr preferRelativeResize="0"/>
          <p:nvPr/>
        </p:nvPicPr>
        <p:blipFill rotWithShape="1">
          <a:blip r:embed="rId5">
            <a:alphaModFix/>
          </a:blip>
          <a:srcRect b="0" l="6522" r="16831" t="15333"/>
          <a:stretch/>
        </p:blipFill>
        <p:spPr>
          <a:xfrm>
            <a:off x="173175" y="2645600"/>
            <a:ext cx="3215739" cy="1524174"/>
          </a:xfrm>
          <a:prstGeom prst="rect">
            <a:avLst/>
          </a:prstGeom>
          <a:noFill/>
          <a:ln>
            <a:noFill/>
          </a:ln>
        </p:spPr>
      </p:pic>
      <p:pic>
        <p:nvPicPr>
          <p:cNvPr id="531" name="Google Shape;531;p51"/>
          <p:cNvPicPr preferRelativeResize="0"/>
          <p:nvPr/>
        </p:nvPicPr>
        <p:blipFill rotWithShape="1">
          <a:blip r:embed="rId6">
            <a:alphaModFix/>
          </a:blip>
          <a:srcRect b="3184" l="6014" r="16272" t="10978"/>
          <a:stretch/>
        </p:blipFill>
        <p:spPr>
          <a:xfrm>
            <a:off x="3388925" y="2645588"/>
            <a:ext cx="3142349" cy="1517351"/>
          </a:xfrm>
          <a:prstGeom prst="rect">
            <a:avLst/>
          </a:prstGeom>
          <a:noFill/>
          <a:ln>
            <a:noFill/>
          </a:ln>
        </p:spPr>
      </p:pic>
      <p:sp>
        <p:nvSpPr>
          <p:cNvPr id="532" name="Google Shape;532;p51"/>
          <p:cNvSpPr txBox="1"/>
          <p:nvPr/>
        </p:nvSpPr>
        <p:spPr>
          <a:xfrm>
            <a:off x="108900" y="427300"/>
            <a:ext cx="48264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300">
                <a:solidFill>
                  <a:schemeClr val="accent1"/>
                </a:solidFill>
                <a:latin typeface="Times New Roman"/>
                <a:ea typeface="Times New Roman"/>
                <a:cs typeface="Times New Roman"/>
                <a:sym typeface="Times New Roman"/>
              </a:rPr>
              <a:t>Appendix: SARIMAX Model Results</a:t>
            </a:r>
            <a:endParaRPr sz="2300">
              <a:solidFill>
                <a:schemeClr val="accent1"/>
              </a:solidFill>
              <a:latin typeface="Times New Roman"/>
              <a:ea typeface="Times New Roman"/>
              <a:cs typeface="Times New Roman"/>
              <a:sym typeface="Times New Roman"/>
            </a:endParaRPr>
          </a:p>
        </p:txBody>
      </p:sp>
      <p:sp>
        <p:nvSpPr>
          <p:cNvPr id="533" name="Google Shape;533;p5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zh-CN" sz="1300">
                <a:solidFill>
                  <a:schemeClr val="lt1"/>
                </a:solidFill>
                <a:latin typeface="Helvetica Neue"/>
                <a:ea typeface="Helvetica Neue"/>
                <a:cs typeface="Helvetica Neue"/>
                <a:sym typeface="Helvetica Neue"/>
              </a:rPr>
              <a:t>‹#›</a:t>
            </a:fld>
            <a:endParaRPr sz="1300">
              <a:solidFill>
                <a:schemeClr val="lt1"/>
              </a:solidFill>
              <a:latin typeface="Helvetica Neue"/>
              <a:ea typeface="Helvetica Neue"/>
              <a:cs typeface="Helvetica Neue"/>
              <a:sym typeface="Helvetica Neue"/>
            </a:endParaRPr>
          </a:p>
        </p:txBody>
      </p:sp>
      <p:sp>
        <p:nvSpPr>
          <p:cNvPr id="534" name="Google Shape;534;p51"/>
          <p:cNvSpPr txBox="1"/>
          <p:nvPr/>
        </p:nvSpPr>
        <p:spPr>
          <a:xfrm>
            <a:off x="6507950" y="1135850"/>
            <a:ext cx="2450400" cy="3462300"/>
          </a:xfrm>
          <a:prstGeom prst="rect">
            <a:avLst/>
          </a:prstGeom>
          <a:noFill/>
          <a:ln>
            <a:noFill/>
          </a:ln>
        </p:spPr>
        <p:txBody>
          <a:bodyPr anchorCtr="0" anchor="t" bIns="91425" lIns="91425" spcFirstLastPara="1" rIns="91425" wrap="square" tIns="91425">
            <a:noAutofit/>
          </a:bodyPr>
          <a:lstStyle/>
          <a:p>
            <a:pPr indent="-149899" lvl="0" marL="208799" rtl="0" algn="l">
              <a:spcBef>
                <a:spcPts val="0"/>
              </a:spcBef>
              <a:spcAft>
                <a:spcPts val="0"/>
              </a:spcAft>
              <a:buClr>
                <a:schemeClr val="dk1"/>
              </a:buClr>
              <a:buSzPts val="1000"/>
              <a:buFont typeface="Times New Roman"/>
              <a:buChar char="●"/>
            </a:pPr>
            <a:r>
              <a:rPr lang="zh-CN" sz="1000">
                <a:solidFill>
                  <a:schemeClr val="dk1"/>
                </a:solidFill>
                <a:latin typeface="Times New Roman"/>
                <a:ea typeface="Times New Roman"/>
                <a:cs typeface="Times New Roman"/>
                <a:sym typeface="Times New Roman"/>
              </a:rPr>
              <a:t>SARIMAX aligns better with seasonal variation but performs worse overall, with forecasts deviating farther from actual test data.</a:t>
            </a:r>
            <a:endParaRPr sz="1000">
              <a:solidFill>
                <a:schemeClr val="dk1"/>
              </a:solidFill>
              <a:latin typeface="Times New Roman"/>
              <a:ea typeface="Times New Roman"/>
              <a:cs typeface="Times New Roman"/>
              <a:sym typeface="Times New Roman"/>
            </a:endParaRPr>
          </a:p>
          <a:p>
            <a:pPr indent="-149899" lvl="0" marL="208799" rtl="0" algn="l">
              <a:spcBef>
                <a:spcPts val="0"/>
              </a:spcBef>
              <a:spcAft>
                <a:spcPts val="0"/>
              </a:spcAft>
              <a:buClr>
                <a:schemeClr val="dk1"/>
              </a:buClr>
              <a:buSzPts val="1000"/>
              <a:buFont typeface="Times New Roman"/>
              <a:buChar char="●"/>
            </a:pPr>
            <a:r>
              <a:rPr lang="zh-CN" sz="1000">
                <a:solidFill>
                  <a:schemeClr val="dk1"/>
                </a:solidFill>
                <a:latin typeface="Times New Roman"/>
                <a:ea typeface="Times New Roman"/>
                <a:cs typeface="Times New Roman"/>
                <a:sym typeface="Times New Roman"/>
              </a:rPr>
              <a:t>Inclusion of external factors may introduce noise or overfitting, leading to less reliable predictions.</a:t>
            </a:r>
            <a:endParaRPr sz="1000">
              <a:solidFill>
                <a:schemeClr val="dk1"/>
              </a:solidFill>
              <a:latin typeface="Times New Roman"/>
              <a:ea typeface="Times New Roman"/>
              <a:cs typeface="Times New Roman"/>
              <a:sym typeface="Times New Roman"/>
            </a:endParaRPr>
          </a:p>
          <a:p>
            <a:pPr indent="-149899" lvl="0" marL="208799" rtl="0" algn="l">
              <a:spcBef>
                <a:spcPts val="0"/>
              </a:spcBef>
              <a:spcAft>
                <a:spcPts val="0"/>
              </a:spcAft>
              <a:buClr>
                <a:schemeClr val="dk1"/>
              </a:buClr>
              <a:buSzPts val="1000"/>
              <a:buFont typeface="Times New Roman"/>
              <a:buChar char="●"/>
            </a:pPr>
            <a:r>
              <a:rPr lang="zh-CN" sz="1000">
                <a:solidFill>
                  <a:schemeClr val="dk1"/>
                </a:solidFill>
                <a:latin typeface="Times New Roman"/>
                <a:ea typeface="Times New Roman"/>
                <a:cs typeface="Times New Roman"/>
                <a:sym typeface="Times New Roman"/>
              </a:rPr>
              <a:t>SARIMAX struggles to balance external influences, possibly because economic indicators (e.g., price, GDP) have delayed or indirect effects on short-term patterns.</a:t>
            </a:r>
            <a:endParaRPr sz="1000">
              <a:solidFill>
                <a:schemeClr val="dk1"/>
              </a:solidFill>
              <a:latin typeface="Times New Roman"/>
              <a:ea typeface="Times New Roman"/>
              <a:cs typeface="Times New Roman"/>
              <a:sym typeface="Times New Roman"/>
            </a:endParaRPr>
          </a:p>
          <a:p>
            <a:pPr indent="-149899" lvl="0" marL="208799" rtl="0" algn="l">
              <a:spcBef>
                <a:spcPts val="0"/>
              </a:spcBef>
              <a:spcAft>
                <a:spcPts val="0"/>
              </a:spcAft>
              <a:buClr>
                <a:schemeClr val="dk1"/>
              </a:buClr>
              <a:buSzPts val="1000"/>
              <a:buFont typeface="Times New Roman"/>
              <a:buChar char="●"/>
            </a:pPr>
            <a:r>
              <a:rPr lang="zh-CN" sz="1000">
                <a:solidFill>
                  <a:schemeClr val="dk1"/>
                </a:solidFill>
                <a:latin typeface="Times New Roman"/>
                <a:ea typeface="Times New Roman"/>
                <a:cs typeface="Times New Roman"/>
                <a:sym typeface="Times New Roman"/>
              </a:rPr>
              <a:t>SARIMA, despite being simpler, outperforms SARIMAX as it focuses on purely time-dependent relationships, avoiding the uncertainty introduced by external regressors.</a:t>
            </a:r>
            <a:endParaRPr sz="900">
              <a:solidFill>
                <a:schemeClr val="dk1"/>
              </a:solidFill>
              <a:latin typeface="Times New Roman"/>
              <a:ea typeface="Times New Roman"/>
              <a:cs typeface="Times New Roman"/>
              <a:sym typeface="Times New Roman"/>
            </a:endParaRPr>
          </a:p>
        </p:txBody>
      </p:sp>
      <p:pic>
        <p:nvPicPr>
          <p:cNvPr id="535" name="Google Shape;535;p51"/>
          <p:cNvPicPr preferRelativeResize="0"/>
          <p:nvPr/>
        </p:nvPicPr>
        <p:blipFill>
          <a:blip r:embed="rId7">
            <a:alphaModFix/>
          </a:blip>
          <a:stretch>
            <a:fillRect/>
          </a:stretch>
        </p:blipFill>
        <p:spPr>
          <a:xfrm>
            <a:off x="5288600" y="0"/>
            <a:ext cx="3855401" cy="935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2"/>
          <p:cNvSpPr txBox="1"/>
          <p:nvPr>
            <p:ph type="title"/>
          </p:nvPr>
        </p:nvSpPr>
        <p:spPr>
          <a:xfrm>
            <a:off x="393425" y="273850"/>
            <a:ext cx="8479200" cy="6993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rPr lang="zh-CN" sz="2640">
                <a:latin typeface="Times New Roman"/>
                <a:ea typeface="Times New Roman"/>
                <a:cs typeface="Times New Roman"/>
                <a:sym typeface="Times New Roman"/>
              </a:rPr>
              <a:t>Appendix: Seasonal plot 2017 - 2019</a:t>
            </a:r>
            <a:endParaRPr sz="2640">
              <a:latin typeface="Times New Roman"/>
              <a:ea typeface="Times New Roman"/>
              <a:cs typeface="Times New Roman"/>
              <a:sym typeface="Times New Roman"/>
            </a:endParaRPr>
          </a:p>
        </p:txBody>
      </p:sp>
      <p:sp>
        <p:nvSpPr>
          <p:cNvPr id="541" name="Google Shape;541;p52"/>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pic>
        <p:nvPicPr>
          <p:cNvPr id="542" name="Google Shape;542;p52"/>
          <p:cNvPicPr preferRelativeResize="0"/>
          <p:nvPr/>
        </p:nvPicPr>
        <p:blipFill>
          <a:blip r:embed="rId3">
            <a:alphaModFix/>
          </a:blip>
          <a:stretch>
            <a:fillRect/>
          </a:stretch>
        </p:blipFill>
        <p:spPr>
          <a:xfrm>
            <a:off x="152400" y="1032375"/>
            <a:ext cx="5738245" cy="3734899"/>
          </a:xfrm>
          <a:prstGeom prst="rect">
            <a:avLst/>
          </a:prstGeom>
          <a:noFill/>
          <a:ln>
            <a:noFill/>
          </a:ln>
        </p:spPr>
      </p:pic>
      <p:sp>
        <p:nvSpPr>
          <p:cNvPr id="543" name="Google Shape;543;p52"/>
          <p:cNvSpPr txBox="1"/>
          <p:nvPr/>
        </p:nvSpPr>
        <p:spPr>
          <a:xfrm>
            <a:off x="6077375" y="1294150"/>
            <a:ext cx="2795400" cy="32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000">
                <a:solidFill>
                  <a:schemeClr val="dk1"/>
                </a:solidFill>
                <a:latin typeface="Times New Roman"/>
                <a:ea typeface="Times New Roman"/>
                <a:cs typeface="Times New Roman"/>
                <a:sym typeface="Times New Roman"/>
              </a:rPr>
              <a:t>Our target variables in the air traffic dataset is seeing a consistent seasonal pattern and an increasing trend over the years. Post COVID data shows a similar pattern and trend.</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zh-CN" sz="3000">
                <a:latin typeface="Times New Roman"/>
                <a:ea typeface="Times New Roman"/>
                <a:cs typeface="Times New Roman"/>
                <a:sym typeface="Times New Roman"/>
              </a:rPr>
              <a:t>Appendix: </a:t>
            </a:r>
            <a:r>
              <a:rPr lang="zh-CN" sz="3000">
                <a:latin typeface="Times New Roman"/>
                <a:ea typeface="Times New Roman"/>
                <a:cs typeface="Times New Roman"/>
                <a:sym typeface="Times New Roman"/>
              </a:rPr>
              <a:t>Model Comparison</a:t>
            </a:r>
            <a:endParaRPr sz="3000">
              <a:latin typeface="Times New Roman"/>
              <a:ea typeface="Times New Roman"/>
              <a:cs typeface="Times New Roman"/>
              <a:sym typeface="Times New Roman"/>
            </a:endParaRPr>
          </a:p>
        </p:txBody>
      </p:sp>
      <p:sp>
        <p:nvSpPr>
          <p:cNvPr id="549" name="Google Shape;549;p5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pic>
        <p:nvPicPr>
          <p:cNvPr id="550" name="Google Shape;550;p53" title="截屏2025-03-11 17.39.45.png"/>
          <p:cNvPicPr preferRelativeResize="0"/>
          <p:nvPr/>
        </p:nvPicPr>
        <p:blipFill>
          <a:blip r:embed="rId3">
            <a:alphaModFix/>
          </a:blip>
          <a:stretch>
            <a:fillRect/>
          </a:stretch>
        </p:blipFill>
        <p:spPr>
          <a:xfrm>
            <a:off x="0" y="1646548"/>
            <a:ext cx="9143999" cy="198022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4"/>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b="1" lang="zh-CN">
                <a:latin typeface="Times New Roman"/>
                <a:ea typeface="Times New Roman"/>
                <a:cs typeface="Times New Roman"/>
                <a:sym typeface="Times New Roman"/>
              </a:rPr>
              <a:t>Data Source</a:t>
            </a:r>
            <a:endParaRPr b="1">
              <a:latin typeface="Times New Roman"/>
              <a:ea typeface="Times New Roman"/>
              <a:cs typeface="Times New Roman"/>
              <a:sym typeface="Times New Roman"/>
            </a:endParaRPr>
          </a:p>
        </p:txBody>
      </p:sp>
      <p:sp>
        <p:nvSpPr>
          <p:cNvPr id="556" name="Google Shape;556;p54"/>
          <p:cNvSpPr txBox="1"/>
          <p:nvPr>
            <p:ph idx="1" type="body"/>
          </p:nvPr>
        </p:nvSpPr>
        <p:spPr>
          <a:xfrm>
            <a:off x="311700" y="1152475"/>
            <a:ext cx="8520600" cy="3416400"/>
          </a:xfrm>
          <a:prstGeom prst="rect">
            <a:avLst/>
          </a:prstGeom>
        </p:spPr>
        <p:txBody>
          <a:bodyPr anchorCtr="0" anchor="t" bIns="45700" lIns="0" spcFirstLastPara="1" rIns="0" wrap="square" tIns="45700">
            <a:normAutofit/>
          </a:bodyPr>
          <a:lstStyle/>
          <a:p>
            <a:pPr indent="-381000" lvl="0" marL="457200" rtl="0" algn="l">
              <a:spcBef>
                <a:spcPts val="1000"/>
              </a:spcBef>
              <a:spcAft>
                <a:spcPts val="0"/>
              </a:spcAft>
              <a:buSzPts val="2400"/>
              <a:buFont typeface="Times New Roman"/>
              <a:buAutoNum type="arabicPeriod"/>
            </a:pPr>
            <a:r>
              <a:rPr lang="zh-CN">
                <a:solidFill>
                  <a:schemeClr val="dk1"/>
                </a:solidFill>
                <a:latin typeface="Times New Roman"/>
                <a:ea typeface="Times New Roman"/>
                <a:cs typeface="Times New Roman"/>
                <a:sym typeface="Times New Roman"/>
              </a:rPr>
              <a:t>Air Traffic dataset: </a:t>
            </a:r>
            <a:r>
              <a:rPr lang="zh-CN" u="sng">
                <a:solidFill>
                  <a:schemeClr val="hlink"/>
                </a:solidFill>
                <a:latin typeface="Times New Roman"/>
                <a:ea typeface="Times New Roman"/>
                <a:cs typeface="Times New Roman"/>
                <a:sym typeface="Times New Roman"/>
                <a:hlinkClick r:id="rId3"/>
              </a:rPr>
              <a:t>https://www.kaggle.com/datasets/yyxian/u-s-airline-traffic-data</a:t>
            </a:r>
            <a:r>
              <a:rPr lang="zh-C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AutoNum type="arabicPeriod"/>
            </a:pPr>
            <a:r>
              <a:rPr lang="zh-CN">
                <a:solidFill>
                  <a:schemeClr val="dk1"/>
                </a:solidFill>
                <a:latin typeface="Times New Roman"/>
                <a:ea typeface="Times New Roman"/>
                <a:cs typeface="Times New Roman"/>
                <a:sym typeface="Times New Roman"/>
              </a:rPr>
              <a:t>Jet Fuel Price: </a:t>
            </a:r>
            <a:r>
              <a:rPr lang="zh-CN" u="sng">
                <a:solidFill>
                  <a:schemeClr val="hlink"/>
                </a:solidFill>
                <a:latin typeface="Times New Roman"/>
                <a:ea typeface="Times New Roman"/>
                <a:cs typeface="Times New Roman"/>
                <a:sym typeface="Times New Roman"/>
                <a:hlinkClick r:id="rId4"/>
              </a:rPr>
              <a:t>https://www.eia.gov/dnav/pet/hist/LeafHandler.ashx?n=PET&amp;s=EER_EPJK_PF4_RGC_DPG&amp;f=M</a:t>
            </a:r>
            <a:r>
              <a:rPr lang="zh-C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AutoNum type="arabicPeriod"/>
            </a:pPr>
            <a:r>
              <a:rPr lang="zh-CN">
                <a:solidFill>
                  <a:schemeClr val="dk1"/>
                </a:solidFill>
                <a:latin typeface="Times New Roman"/>
                <a:ea typeface="Times New Roman"/>
                <a:cs typeface="Times New Roman"/>
                <a:sym typeface="Times New Roman"/>
              </a:rPr>
              <a:t>Monthly GDP dataset: </a:t>
            </a:r>
            <a:r>
              <a:rPr lang="zh-CN" u="sng">
                <a:solidFill>
                  <a:schemeClr val="hlink"/>
                </a:solidFill>
                <a:latin typeface="Times New Roman"/>
                <a:ea typeface="Times New Roman"/>
                <a:cs typeface="Times New Roman"/>
                <a:sym typeface="Times New Roman"/>
                <a:hlinkClick r:id="rId5"/>
              </a:rPr>
              <a:t>https://www.spglobal.com/market-intelligence/en/solutions/products/us-monthly-gdp-index</a:t>
            </a:r>
            <a:r>
              <a:rPr lang="zh-C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557" name="Google Shape;557;p54"/>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0"/>
          <p:cNvSpPr txBox="1"/>
          <p:nvPr>
            <p:ph type="title"/>
          </p:nvPr>
        </p:nvSpPr>
        <p:spPr>
          <a:xfrm>
            <a:off x="167200" y="383650"/>
            <a:ext cx="8520600" cy="572700"/>
          </a:xfrm>
          <a:prstGeom prst="rect">
            <a:avLst/>
          </a:prstGeom>
        </p:spPr>
        <p:txBody>
          <a:bodyPr anchorCtr="0" anchor="ctr" bIns="45700" lIns="0" spcFirstLastPara="1" rIns="0" wrap="square" tIns="45700">
            <a:normAutofit/>
          </a:bodyPr>
          <a:lstStyle/>
          <a:p>
            <a:pPr indent="0" lvl="0" marL="0" rtl="0" algn="l">
              <a:spcBef>
                <a:spcPts val="0"/>
              </a:spcBef>
              <a:spcAft>
                <a:spcPts val="0"/>
              </a:spcAft>
              <a:buSzPts val="990"/>
              <a:buNone/>
            </a:pPr>
            <a:r>
              <a:rPr b="1" lang="zh-CN" sz="2840">
                <a:latin typeface="Times New Roman"/>
                <a:ea typeface="Times New Roman"/>
                <a:cs typeface="Times New Roman"/>
                <a:sym typeface="Times New Roman"/>
              </a:rPr>
              <a:t>Key Research Questions</a:t>
            </a:r>
            <a:endParaRPr b="1" sz="2840">
              <a:latin typeface="Times New Roman"/>
              <a:ea typeface="Times New Roman"/>
              <a:cs typeface="Times New Roman"/>
              <a:sym typeface="Times New Roman"/>
            </a:endParaRPr>
          </a:p>
        </p:txBody>
      </p:sp>
      <p:sp>
        <p:nvSpPr>
          <p:cNvPr id="286" name="Google Shape;286;p30"/>
          <p:cNvSpPr txBox="1"/>
          <p:nvPr>
            <p:ph idx="1" type="body"/>
          </p:nvPr>
        </p:nvSpPr>
        <p:spPr>
          <a:xfrm>
            <a:off x="167200" y="1046575"/>
            <a:ext cx="4198200" cy="3594000"/>
          </a:xfrm>
          <a:prstGeom prst="rect">
            <a:avLst/>
          </a:prstGeom>
        </p:spPr>
        <p:txBody>
          <a:bodyPr anchorCtr="0" anchor="t" bIns="45700" lIns="0" spcFirstLastPara="1" rIns="0" wrap="square" tIns="45700">
            <a:noAutofit/>
          </a:bodyPr>
          <a:lstStyle/>
          <a:p>
            <a:pPr indent="0" lvl="0" marL="0" rtl="0" algn="l">
              <a:lnSpc>
                <a:spcPct val="130000"/>
              </a:lnSpc>
              <a:spcBef>
                <a:spcPts val="1200"/>
              </a:spcBef>
              <a:spcAft>
                <a:spcPts val="0"/>
              </a:spcAft>
              <a:buClr>
                <a:schemeClr val="dk1"/>
              </a:buClr>
              <a:buSzPts val="688"/>
              <a:buFont typeface="Arial"/>
              <a:buNone/>
            </a:pPr>
            <a:r>
              <a:rPr b="1" lang="zh-CN" sz="1119">
                <a:solidFill>
                  <a:schemeClr val="dk1"/>
                </a:solidFill>
                <a:latin typeface="Times New Roman"/>
                <a:ea typeface="Times New Roman"/>
                <a:cs typeface="Times New Roman"/>
                <a:sym typeface="Times New Roman"/>
              </a:rPr>
              <a:t>Main Question:</a:t>
            </a:r>
            <a:endParaRPr b="1" sz="1119">
              <a:solidFill>
                <a:schemeClr val="dk1"/>
              </a:solidFill>
              <a:latin typeface="Times New Roman"/>
              <a:ea typeface="Times New Roman"/>
              <a:cs typeface="Times New Roman"/>
              <a:sym typeface="Times New Roman"/>
            </a:endParaRPr>
          </a:p>
          <a:p>
            <a:pPr indent="-299715" lvl="0" marL="457200" rtl="0" algn="l">
              <a:lnSpc>
                <a:spcPct val="130000"/>
              </a:lnSpc>
              <a:spcBef>
                <a:spcPts val="1200"/>
              </a:spcBef>
              <a:spcAft>
                <a:spcPts val="0"/>
              </a:spcAft>
              <a:buClr>
                <a:schemeClr val="dk1"/>
              </a:buClr>
              <a:buSzPts val="1120"/>
              <a:buFont typeface="Times New Roman"/>
              <a:buChar char="●"/>
            </a:pPr>
            <a:r>
              <a:rPr lang="zh-CN" sz="1119">
                <a:solidFill>
                  <a:schemeClr val="dk1"/>
                </a:solidFill>
                <a:latin typeface="Times New Roman"/>
                <a:ea typeface="Times New Roman"/>
                <a:cs typeface="Times New Roman"/>
                <a:sym typeface="Times New Roman"/>
              </a:rPr>
              <a:t>How have U.S. airline passenger traffic, flight volume, and revenue passenger-miles evolved over time, and how accurately can time series forecasting models predict these values for the next 12 months?</a:t>
            </a:r>
            <a:endParaRPr sz="1119">
              <a:solidFill>
                <a:schemeClr val="dk1"/>
              </a:solidFill>
              <a:latin typeface="Times New Roman"/>
              <a:ea typeface="Times New Roman"/>
              <a:cs typeface="Times New Roman"/>
              <a:sym typeface="Times New Roman"/>
            </a:endParaRPr>
          </a:p>
          <a:p>
            <a:pPr indent="0" lvl="0" marL="0" rtl="0" algn="l">
              <a:lnSpc>
                <a:spcPct val="130000"/>
              </a:lnSpc>
              <a:spcBef>
                <a:spcPts val="1200"/>
              </a:spcBef>
              <a:spcAft>
                <a:spcPts val="0"/>
              </a:spcAft>
              <a:buClr>
                <a:schemeClr val="dk1"/>
              </a:buClr>
              <a:buSzPts val="688"/>
              <a:buFont typeface="Arial"/>
              <a:buNone/>
            </a:pPr>
            <a:r>
              <a:rPr b="1" lang="zh-CN" sz="1119">
                <a:solidFill>
                  <a:schemeClr val="dk1"/>
                </a:solidFill>
                <a:latin typeface="Times New Roman"/>
                <a:ea typeface="Times New Roman"/>
                <a:cs typeface="Times New Roman"/>
                <a:sym typeface="Times New Roman"/>
              </a:rPr>
              <a:t>Sub-questions:</a:t>
            </a:r>
            <a:endParaRPr b="1" sz="1119">
              <a:solidFill>
                <a:schemeClr val="dk1"/>
              </a:solidFill>
              <a:latin typeface="Times New Roman"/>
              <a:ea typeface="Times New Roman"/>
              <a:cs typeface="Times New Roman"/>
              <a:sym typeface="Times New Roman"/>
            </a:endParaRPr>
          </a:p>
          <a:p>
            <a:pPr indent="-299715" lvl="0" marL="457200" rtl="0" algn="l">
              <a:lnSpc>
                <a:spcPct val="130000"/>
              </a:lnSpc>
              <a:spcBef>
                <a:spcPts val="1200"/>
              </a:spcBef>
              <a:spcAft>
                <a:spcPts val="0"/>
              </a:spcAft>
              <a:buClr>
                <a:schemeClr val="dk1"/>
              </a:buClr>
              <a:buSzPts val="1120"/>
              <a:buFont typeface="Times New Roman"/>
              <a:buAutoNum type="arabicPeriod"/>
            </a:pPr>
            <a:r>
              <a:rPr lang="zh-CN" sz="1119">
                <a:solidFill>
                  <a:schemeClr val="dk1"/>
                </a:solidFill>
                <a:latin typeface="Times New Roman"/>
                <a:ea typeface="Times New Roman"/>
                <a:cs typeface="Times New Roman"/>
                <a:sym typeface="Times New Roman"/>
              </a:rPr>
              <a:t>What seasonal and cyclical patterns exist in domestic and international airline travel?</a:t>
            </a:r>
            <a:endParaRPr sz="1119">
              <a:solidFill>
                <a:schemeClr val="dk1"/>
              </a:solidFill>
              <a:latin typeface="Times New Roman"/>
              <a:ea typeface="Times New Roman"/>
              <a:cs typeface="Times New Roman"/>
              <a:sym typeface="Times New Roman"/>
            </a:endParaRPr>
          </a:p>
          <a:p>
            <a:pPr indent="-299715" lvl="0" marL="457200" rtl="0" algn="l">
              <a:lnSpc>
                <a:spcPct val="130000"/>
              </a:lnSpc>
              <a:spcBef>
                <a:spcPts val="0"/>
              </a:spcBef>
              <a:spcAft>
                <a:spcPts val="0"/>
              </a:spcAft>
              <a:buClr>
                <a:schemeClr val="dk1"/>
              </a:buClr>
              <a:buSzPts val="1120"/>
              <a:buFont typeface="Times New Roman"/>
              <a:buAutoNum type="arabicPeriod"/>
            </a:pPr>
            <a:r>
              <a:rPr lang="zh-CN" sz="1119">
                <a:solidFill>
                  <a:schemeClr val="dk1"/>
                </a:solidFill>
                <a:latin typeface="Times New Roman"/>
                <a:ea typeface="Times New Roman"/>
                <a:cs typeface="Times New Roman"/>
                <a:sym typeface="Times New Roman"/>
              </a:rPr>
              <a:t>How do long-term trends in U.S. airline travel differ between the pre-COVID and post-COVID periods?</a:t>
            </a:r>
            <a:endParaRPr sz="1119">
              <a:solidFill>
                <a:schemeClr val="dk1"/>
              </a:solidFill>
              <a:latin typeface="Times New Roman"/>
              <a:ea typeface="Times New Roman"/>
              <a:cs typeface="Times New Roman"/>
              <a:sym typeface="Times New Roman"/>
            </a:endParaRPr>
          </a:p>
          <a:p>
            <a:pPr indent="-299715" lvl="0" marL="457200" rtl="0" algn="l">
              <a:lnSpc>
                <a:spcPct val="130000"/>
              </a:lnSpc>
              <a:spcBef>
                <a:spcPts val="0"/>
              </a:spcBef>
              <a:spcAft>
                <a:spcPts val="0"/>
              </a:spcAft>
              <a:buClr>
                <a:schemeClr val="dk1"/>
              </a:buClr>
              <a:buSzPts val="1120"/>
              <a:buFont typeface="Times New Roman"/>
              <a:buAutoNum type="arabicPeriod"/>
            </a:pPr>
            <a:r>
              <a:rPr lang="zh-CN" sz="1119">
                <a:solidFill>
                  <a:schemeClr val="dk1"/>
                </a:solidFill>
                <a:latin typeface="Times New Roman"/>
                <a:ea typeface="Times New Roman"/>
                <a:cs typeface="Times New Roman"/>
                <a:sym typeface="Times New Roman"/>
              </a:rPr>
              <a:t>How well do different time series forecasting models perform in predicting airline passenger traffic, flight volume, and revenue passenger-miles?</a:t>
            </a:r>
            <a:endParaRPr sz="1119">
              <a:solidFill>
                <a:schemeClr val="dk1"/>
              </a:solidFill>
              <a:latin typeface="Times New Roman"/>
              <a:ea typeface="Times New Roman"/>
              <a:cs typeface="Times New Roman"/>
              <a:sym typeface="Times New Roman"/>
            </a:endParaRPr>
          </a:p>
          <a:p>
            <a:pPr indent="0" lvl="0" marL="0" rtl="0" algn="l">
              <a:lnSpc>
                <a:spcPct val="130000"/>
              </a:lnSpc>
              <a:spcBef>
                <a:spcPts val="1200"/>
              </a:spcBef>
              <a:spcAft>
                <a:spcPts val="1200"/>
              </a:spcAft>
              <a:buSzPts val="688"/>
              <a:buNone/>
            </a:pPr>
            <a:r>
              <a:t/>
            </a:r>
            <a:endParaRPr sz="750">
              <a:solidFill>
                <a:schemeClr val="dk1"/>
              </a:solidFill>
              <a:latin typeface="Times New Roman"/>
              <a:ea typeface="Times New Roman"/>
              <a:cs typeface="Times New Roman"/>
              <a:sym typeface="Times New Roman"/>
            </a:endParaRPr>
          </a:p>
        </p:txBody>
      </p:sp>
      <p:pic>
        <p:nvPicPr>
          <p:cNvPr id="287" name="Google Shape;287;p30"/>
          <p:cNvPicPr preferRelativeResize="0"/>
          <p:nvPr/>
        </p:nvPicPr>
        <p:blipFill>
          <a:blip r:embed="rId3">
            <a:alphaModFix/>
          </a:blip>
          <a:stretch>
            <a:fillRect/>
          </a:stretch>
        </p:blipFill>
        <p:spPr>
          <a:xfrm>
            <a:off x="4821950" y="1046580"/>
            <a:ext cx="4198200" cy="3358569"/>
          </a:xfrm>
          <a:prstGeom prst="rect">
            <a:avLst/>
          </a:prstGeom>
          <a:noFill/>
          <a:ln>
            <a:noFill/>
          </a:ln>
        </p:spPr>
      </p:pic>
      <p:sp>
        <p:nvSpPr>
          <p:cNvPr id="288" name="Google Shape;288;p30"/>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1"/>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b="1" lang="zh-CN">
                <a:latin typeface="Times New Roman"/>
                <a:ea typeface="Times New Roman"/>
                <a:cs typeface="Times New Roman"/>
                <a:sym typeface="Times New Roman"/>
              </a:rPr>
              <a:t>Datasets Overview</a:t>
            </a:r>
            <a:endParaRPr b="1">
              <a:latin typeface="Times New Roman"/>
              <a:ea typeface="Times New Roman"/>
              <a:cs typeface="Times New Roman"/>
              <a:sym typeface="Times New Roman"/>
            </a:endParaRPr>
          </a:p>
        </p:txBody>
      </p:sp>
      <p:sp>
        <p:nvSpPr>
          <p:cNvPr id="294" name="Google Shape;294;p31"/>
          <p:cNvSpPr/>
          <p:nvPr/>
        </p:nvSpPr>
        <p:spPr>
          <a:xfrm>
            <a:off x="593250" y="1263900"/>
            <a:ext cx="3701700" cy="15996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2500">
                <a:solidFill>
                  <a:srgbClr val="85200C"/>
                </a:solidFill>
                <a:latin typeface="Times New Roman"/>
                <a:ea typeface="Times New Roman"/>
                <a:cs typeface="Times New Roman"/>
                <a:sym typeface="Times New Roman"/>
              </a:rPr>
              <a:t>Air Traffic</a:t>
            </a:r>
            <a:endParaRPr b="1" sz="2500">
              <a:solidFill>
                <a:srgbClr val="85200C"/>
              </a:solidFill>
              <a:latin typeface="Times New Roman"/>
              <a:ea typeface="Times New Roman"/>
              <a:cs typeface="Times New Roman"/>
              <a:sym typeface="Times New Roman"/>
            </a:endParaRPr>
          </a:p>
          <a:p>
            <a:pPr indent="0" lvl="0" marL="0" rtl="0" algn="ctr">
              <a:spcBef>
                <a:spcPts val="0"/>
              </a:spcBef>
              <a:spcAft>
                <a:spcPts val="0"/>
              </a:spcAft>
              <a:buNone/>
            </a:pPr>
            <a:r>
              <a:rPr b="1" lang="zh-CN" sz="1200">
                <a:solidFill>
                  <a:srgbClr val="85200C"/>
                </a:solidFill>
                <a:latin typeface="Times New Roman"/>
                <a:ea typeface="Times New Roman"/>
                <a:cs typeface="Times New Roman"/>
                <a:sym typeface="Times New Roman"/>
              </a:rPr>
              <a:t>Time Span: 2003-01 To 2023-09</a:t>
            </a:r>
            <a:endParaRPr b="1" sz="1200">
              <a:solidFill>
                <a:srgbClr val="85200C"/>
              </a:solidFill>
              <a:latin typeface="Times New Roman"/>
              <a:ea typeface="Times New Roman"/>
              <a:cs typeface="Times New Roman"/>
              <a:sym typeface="Times New Roman"/>
            </a:endParaRPr>
          </a:p>
          <a:p>
            <a:pPr indent="0" lvl="0" marL="0" rtl="0" algn="ctr">
              <a:spcBef>
                <a:spcPts val="0"/>
              </a:spcBef>
              <a:spcAft>
                <a:spcPts val="0"/>
              </a:spcAft>
              <a:buNone/>
            </a:pPr>
            <a:r>
              <a:rPr b="1" lang="zh-CN" sz="1200">
                <a:solidFill>
                  <a:srgbClr val="85200C"/>
                </a:solidFill>
                <a:latin typeface="Times New Roman"/>
                <a:ea typeface="Times New Roman"/>
                <a:cs typeface="Times New Roman"/>
                <a:sym typeface="Times New Roman"/>
              </a:rPr>
              <a:t>Number of Variables: 17</a:t>
            </a:r>
            <a:endParaRPr b="1" sz="1200">
              <a:solidFill>
                <a:srgbClr val="85200C"/>
              </a:solidFill>
              <a:latin typeface="Times New Roman"/>
              <a:ea typeface="Times New Roman"/>
              <a:cs typeface="Times New Roman"/>
              <a:sym typeface="Times New Roman"/>
            </a:endParaRPr>
          </a:p>
        </p:txBody>
      </p:sp>
      <p:sp>
        <p:nvSpPr>
          <p:cNvPr id="295" name="Google Shape;295;p31"/>
          <p:cNvSpPr/>
          <p:nvPr/>
        </p:nvSpPr>
        <p:spPr>
          <a:xfrm>
            <a:off x="4767100" y="1393013"/>
            <a:ext cx="2479500" cy="5727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600">
                <a:solidFill>
                  <a:srgbClr val="85200C"/>
                </a:solidFill>
                <a:latin typeface="Times New Roman"/>
                <a:ea typeface="Times New Roman"/>
                <a:cs typeface="Times New Roman"/>
                <a:sym typeface="Times New Roman"/>
              </a:rPr>
              <a:t>Jet Fuel Price</a:t>
            </a:r>
            <a:endParaRPr b="1" sz="1600">
              <a:solidFill>
                <a:srgbClr val="85200C"/>
              </a:solidFill>
              <a:latin typeface="Times New Roman"/>
              <a:ea typeface="Times New Roman"/>
              <a:cs typeface="Times New Roman"/>
              <a:sym typeface="Times New Roman"/>
            </a:endParaRPr>
          </a:p>
          <a:p>
            <a:pPr indent="0" lvl="0" marL="0" rtl="0" algn="ctr">
              <a:spcBef>
                <a:spcPts val="0"/>
              </a:spcBef>
              <a:spcAft>
                <a:spcPts val="0"/>
              </a:spcAft>
              <a:buNone/>
            </a:pPr>
            <a:r>
              <a:rPr lang="zh-CN" sz="1200">
                <a:solidFill>
                  <a:srgbClr val="85200C"/>
                </a:solidFill>
                <a:latin typeface="Times New Roman"/>
                <a:ea typeface="Times New Roman"/>
                <a:cs typeface="Times New Roman"/>
                <a:sym typeface="Times New Roman"/>
              </a:rPr>
              <a:t>Used Price (transformed)</a:t>
            </a:r>
            <a:endParaRPr sz="1200">
              <a:solidFill>
                <a:srgbClr val="85200C"/>
              </a:solidFill>
              <a:latin typeface="Times New Roman"/>
              <a:ea typeface="Times New Roman"/>
              <a:cs typeface="Times New Roman"/>
              <a:sym typeface="Times New Roman"/>
            </a:endParaRPr>
          </a:p>
        </p:txBody>
      </p:sp>
      <p:sp>
        <p:nvSpPr>
          <p:cNvPr id="296" name="Google Shape;296;p31"/>
          <p:cNvSpPr/>
          <p:nvPr/>
        </p:nvSpPr>
        <p:spPr>
          <a:xfrm>
            <a:off x="4755550" y="2113863"/>
            <a:ext cx="2502600" cy="6015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600">
                <a:solidFill>
                  <a:srgbClr val="85200C"/>
                </a:solidFill>
                <a:latin typeface="Times New Roman"/>
                <a:ea typeface="Times New Roman"/>
                <a:cs typeface="Times New Roman"/>
                <a:sym typeface="Times New Roman"/>
              </a:rPr>
              <a:t>US Monthly GDP</a:t>
            </a:r>
            <a:endParaRPr b="1" sz="1600">
              <a:solidFill>
                <a:srgbClr val="85200C"/>
              </a:solidFill>
              <a:latin typeface="Times New Roman"/>
              <a:ea typeface="Times New Roman"/>
              <a:cs typeface="Times New Roman"/>
              <a:sym typeface="Times New Roman"/>
            </a:endParaRPr>
          </a:p>
          <a:p>
            <a:pPr indent="0" lvl="0" marL="0" rtl="0" algn="ctr">
              <a:spcBef>
                <a:spcPts val="0"/>
              </a:spcBef>
              <a:spcAft>
                <a:spcPts val="0"/>
              </a:spcAft>
              <a:buNone/>
            </a:pPr>
            <a:r>
              <a:rPr lang="zh-CN" sz="1200">
                <a:solidFill>
                  <a:srgbClr val="85200C"/>
                </a:solidFill>
                <a:latin typeface="Times New Roman"/>
                <a:ea typeface="Times New Roman"/>
                <a:cs typeface="Times New Roman"/>
                <a:sym typeface="Times New Roman"/>
              </a:rPr>
              <a:t>Used Real_GDP</a:t>
            </a:r>
            <a:endParaRPr sz="1200">
              <a:solidFill>
                <a:srgbClr val="85200C"/>
              </a:solidFill>
              <a:latin typeface="Times New Roman"/>
              <a:ea typeface="Times New Roman"/>
              <a:cs typeface="Times New Roman"/>
              <a:sym typeface="Times New Roman"/>
            </a:endParaRPr>
          </a:p>
        </p:txBody>
      </p:sp>
      <p:sp>
        <p:nvSpPr>
          <p:cNvPr id="297" name="Google Shape;297;p31"/>
          <p:cNvSpPr/>
          <p:nvPr/>
        </p:nvSpPr>
        <p:spPr>
          <a:xfrm>
            <a:off x="58450" y="3402875"/>
            <a:ext cx="2026800" cy="279600"/>
          </a:xfrm>
          <a:prstGeom prst="rect">
            <a:avLst/>
          </a:prstGeom>
          <a:noFill/>
          <a:ln cap="flat" cmpd="sng" w="28575">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Times New Roman"/>
                <a:ea typeface="Times New Roman"/>
                <a:cs typeface="Times New Roman"/>
                <a:sym typeface="Times New Roman"/>
              </a:rPr>
              <a:t>PAX (Passengers)</a:t>
            </a:r>
            <a:endParaRPr>
              <a:latin typeface="Times New Roman"/>
              <a:ea typeface="Times New Roman"/>
              <a:cs typeface="Times New Roman"/>
              <a:sym typeface="Times New Roman"/>
            </a:endParaRPr>
          </a:p>
        </p:txBody>
      </p:sp>
      <p:sp>
        <p:nvSpPr>
          <p:cNvPr id="298" name="Google Shape;298;p31"/>
          <p:cNvSpPr/>
          <p:nvPr/>
        </p:nvSpPr>
        <p:spPr>
          <a:xfrm>
            <a:off x="2176700" y="3402875"/>
            <a:ext cx="2026800" cy="279600"/>
          </a:xfrm>
          <a:prstGeom prst="rect">
            <a:avLst/>
          </a:prstGeom>
          <a:noFill/>
          <a:ln cap="flat" cmpd="sng" w="28575">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Times New Roman"/>
                <a:ea typeface="Times New Roman"/>
                <a:cs typeface="Times New Roman"/>
                <a:sym typeface="Times New Roman"/>
              </a:rPr>
              <a:t>FLT (Flights)</a:t>
            </a:r>
            <a:endParaRPr>
              <a:latin typeface="Times New Roman"/>
              <a:ea typeface="Times New Roman"/>
              <a:cs typeface="Times New Roman"/>
              <a:sym typeface="Times New Roman"/>
            </a:endParaRPr>
          </a:p>
        </p:txBody>
      </p:sp>
      <p:sp>
        <p:nvSpPr>
          <p:cNvPr id="299" name="Google Shape;299;p31"/>
          <p:cNvSpPr/>
          <p:nvPr/>
        </p:nvSpPr>
        <p:spPr>
          <a:xfrm>
            <a:off x="4294950" y="3402863"/>
            <a:ext cx="2649000" cy="279600"/>
          </a:xfrm>
          <a:prstGeom prst="rect">
            <a:avLst/>
          </a:prstGeom>
          <a:noFill/>
          <a:ln cap="flat" cmpd="sng" w="28575">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1300">
                <a:latin typeface="Times New Roman"/>
                <a:ea typeface="Times New Roman"/>
                <a:cs typeface="Times New Roman"/>
                <a:sym typeface="Times New Roman"/>
              </a:rPr>
              <a:t>RPM (Revenue Passenger Miles)</a:t>
            </a:r>
            <a:endParaRPr sz="1300">
              <a:latin typeface="Times New Roman"/>
              <a:ea typeface="Times New Roman"/>
              <a:cs typeface="Times New Roman"/>
              <a:sym typeface="Times New Roman"/>
            </a:endParaRPr>
          </a:p>
        </p:txBody>
      </p:sp>
      <p:sp>
        <p:nvSpPr>
          <p:cNvPr id="300" name="Google Shape;300;p31"/>
          <p:cNvSpPr/>
          <p:nvPr/>
        </p:nvSpPr>
        <p:spPr>
          <a:xfrm>
            <a:off x="7035400" y="3402875"/>
            <a:ext cx="2026800" cy="279600"/>
          </a:xfrm>
          <a:prstGeom prst="rect">
            <a:avLst/>
          </a:prstGeom>
          <a:noFill/>
          <a:ln cap="flat" cmpd="sng" w="28575">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latin typeface="Times New Roman"/>
                <a:ea typeface="Times New Roman"/>
                <a:cs typeface="Times New Roman"/>
                <a:sym typeface="Times New Roman"/>
              </a:rPr>
              <a:t>LF (Load Factor)</a:t>
            </a:r>
            <a:endParaRPr>
              <a:latin typeface="Times New Roman"/>
              <a:ea typeface="Times New Roman"/>
              <a:cs typeface="Times New Roman"/>
              <a:sym typeface="Times New Roman"/>
            </a:endParaRPr>
          </a:p>
        </p:txBody>
      </p:sp>
      <p:sp>
        <p:nvSpPr>
          <p:cNvPr id="301" name="Google Shape;301;p31"/>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cxnSp>
        <p:nvCxnSpPr>
          <p:cNvPr id="302" name="Google Shape;302;p31"/>
          <p:cNvCxnSpPr>
            <a:stCxn id="294" idx="2"/>
            <a:endCxn id="297" idx="0"/>
          </p:cNvCxnSpPr>
          <p:nvPr/>
        </p:nvCxnSpPr>
        <p:spPr>
          <a:xfrm flipH="1">
            <a:off x="1071900" y="2863500"/>
            <a:ext cx="1372200" cy="539400"/>
          </a:xfrm>
          <a:prstGeom prst="straightConnector1">
            <a:avLst/>
          </a:prstGeom>
          <a:noFill/>
          <a:ln cap="flat" cmpd="sng" w="9525">
            <a:solidFill>
              <a:srgbClr val="990000"/>
            </a:solidFill>
            <a:prstDash val="solid"/>
            <a:round/>
            <a:headEnd len="med" w="med" type="none"/>
            <a:tailEnd len="med" w="med" type="triangle"/>
          </a:ln>
        </p:spPr>
      </p:cxnSp>
      <p:cxnSp>
        <p:nvCxnSpPr>
          <p:cNvPr id="303" name="Google Shape;303;p31"/>
          <p:cNvCxnSpPr>
            <a:stCxn id="294" idx="2"/>
            <a:endCxn id="298" idx="0"/>
          </p:cNvCxnSpPr>
          <p:nvPr/>
        </p:nvCxnSpPr>
        <p:spPr>
          <a:xfrm>
            <a:off x="2444100" y="2863500"/>
            <a:ext cx="746100" cy="539400"/>
          </a:xfrm>
          <a:prstGeom prst="straightConnector1">
            <a:avLst/>
          </a:prstGeom>
          <a:noFill/>
          <a:ln cap="flat" cmpd="sng" w="9525">
            <a:solidFill>
              <a:srgbClr val="990000"/>
            </a:solidFill>
            <a:prstDash val="solid"/>
            <a:round/>
            <a:headEnd len="med" w="med" type="none"/>
            <a:tailEnd len="med" w="med" type="triangle"/>
          </a:ln>
        </p:spPr>
      </p:cxnSp>
      <p:cxnSp>
        <p:nvCxnSpPr>
          <p:cNvPr id="304" name="Google Shape;304;p31"/>
          <p:cNvCxnSpPr>
            <a:stCxn id="294" idx="2"/>
            <a:endCxn id="299" idx="0"/>
          </p:cNvCxnSpPr>
          <p:nvPr/>
        </p:nvCxnSpPr>
        <p:spPr>
          <a:xfrm>
            <a:off x="2444100" y="2863500"/>
            <a:ext cx="3175500" cy="539400"/>
          </a:xfrm>
          <a:prstGeom prst="straightConnector1">
            <a:avLst/>
          </a:prstGeom>
          <a:noFill/>
          <a:ln cap="flat" cmpd="sng" w="9525">
            <a:solidFill>
              <a:srgbClr val="990000"/>
            </a:solidFill>
            <a:prstDash val="solid"/>
            <a:round/>
            <a:headEnd len="med" w="med" type="none"/>
            <a:tailEnd len="med" w="med" type="triangle"/>
          </a:ln>
        </p:spPr>
      </p:cxnSp>
      <p:cxnSp>
        <p:nvCxnSpPr>
          <p:cNvPr id="305" name="Google Shape;305;p31"/>
          <p:cNvCxnSpPr>
            <a:stCxn id="294" idx="2"/>
            <a:endCxn id="300" idx="0"/>
          </p:cNvCxnSpPr>
          <p:nvPr/>
        </p:nvCxnSpPr>
        <p:spPr>
          <a:xfrm>
            <a:off x="2444100" y="2863500"/>
            <a:ext cx="5604600" cy="539400"/>
          </a:xfrm>
          <a:prstGeom prst="straightConnector1">
            <a:avLst/>
          </a:prstGeom>
          <a:noFill/>
          <a:ln cap="flat" cmpd="sng" w="9525">
            <a:solidFill>
              <a:srgbClr val="990000"/>
            </a:solidFill>
            <a:prstDash val="solid"/>
            <a:round/>
            <a:headEnd len="med" w="med" type="none"/>
            <a:tailEnd len="med" w="med" type="triangle"/>
          </a:ln>
        </p:spPr>
      </p:cxnSp>
      <p:sp>
        <p:nvSpPr>
          <p:cNvPr id="306" name="Google Shape;306;p31"/>
          <p:cNvSpPr txBox="1"/>
          <p:nvPr/>
        </p:nvSpPr>
        <p:spPr>
          <a:xfrm>
            <a:off x="0" y="3684750"/>
            <a:ext cx="24795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Total Air Travel Passengers</a:t>
            </a:r>
            <a:endParaRPr sz="1200">
              <a:solidFill>
                <a:schemeClr val="dk2"/>
              </a:solidFill>
              <a:latin typeface="Times New Roman"/>
              <a:ea typeface="Times New Roman"/>
              <a:cs typeface="Times New Roman"/>
              <a:sym typeface="Times New Roman"/>
            </a:endParaRPr>
          </a:p>
        </p:txBody>
      </p:sp>
      <p:sp>
        <p:nvSpPr>
          <p:cNvPr id="307" name="Google Shape;307;p31"/>
          <p:cNvSpPr txBox="1"/>
          <p:nvPr/>
        </p:nvSpPr>
        <p:spPr>
          <a:xfrm>
            <a:off x="2306150" y="3682475"/>
            <a:ext cx="176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Number of Total Flights</a:t>
            </a:r>
            <a:endParaRPr sz="1200">
              <a:solidFill>
                <a:schemeClr val="dk2"/>
              </a:solidFill>
              <a:latin typeface="Times New Roman"/>
              <a:ea typeface="Times New Roman"/>
              <a:cs typeface="Times New Roman"/>
              <a:sym typeface="Times New Roman"/>
            </a:endParaRPr>
          </a:p>
        </p:txBody>
      </p:sp>
      <p:sp>
        <p:nvSpPr>
          <p:cNvPr id="308" name="Google Shape;308;p31"/>
          <p:cNvSpPr txBox="1"/>
          <p:nvPr/>
        </p:nvSpPr>
        <p:spPr>
          <a:xfrm>
            <a:off x="4379700" y="3682475"/>
            <a:ext cx="2343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Number of passengers and the distance flown in thousands</a:t>
            </a:r>
            <a:endParaRPr sz="1200">
              <a:solidFill>
                <a:schemeClr val="dk2"/>
              </a:solidFill>
              <a:latin typeface="Times New Roman"/>
              <a:ea typeface="Times New Roman"/>
              <a:cs typeface="Times New Roman"/>
              <a:sym typeface="Times New Roman"/>
            </a:endParaRPr>
          </a:p>
        </p:txBody>
      </p:sp>
      <p:sp>
        <p:nvSpPr>
          <p:cNvPr id="309" name="Google Shape;309;p31"/>
          <p:cNvSpPr txBox="1"/>
          <p:nvPr/>
        </p:nvSpPr>
        <p:spPr>
          <a:xfrm>
            <a:off x="6809050" y="3682475"/>
            <a:ext cx="2479500" cy="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2"/>
                </a:solidFill>
                <a:latin typeface="Times New Roman"/>
                <a:ea typeface="Times New Roman"/>
                <a:cs typeface="Times New Roman"/>
                <a:sym typeface="Times New Roman"/>
              </a:rPr>
              <a:t>passenger-miles as a proportion of available seat-miles in percent</a:t>
            </a:r>
            <a:endParaRPr sz="1200">
              <a:solidFill>
                <a:schemeClr val="dk2"/>
              </a:solidFill>
              <a:latin typeface="Times New Roman"/>
              <a:ea typeface="Times New Roman"/>
              <a:cs typeface="Times New Roman"/>
              <a:sym typeface="Times New Roman"/>
            </a:endParaRPr>
          </a:p>
        </p:txBody>
      </p:sp>
      <p:sp>
        <p:nvSpPr>
          <p:cNvPr id="310" name="Google Shape;310;p31"/>
          <p:cNvSpPr/>
          <p:nvPr/>
        </p:nvSpPr>
        <p:spPr>
          <a:xfrm>
            <a:off x="4690050" y="4521475"/>
            <a:ext cx="1722600" cy="393606"/>
          </a:xfrm>
          <a:prstGeom prst="flowChartTerminator">
            <a:avLst/>
          </a:prstGeom>
          <a:solidFill>
            <a:schemeClr val="lt1"/>
          </a:solidFill>
          <a:ln cap="flat" cmpd="sng" w="1905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latin typeface="Times New Roman"/>
                <a:ea typeface="Times New Roman"/>
                <a:cs typeface="Times New Roman"/>
                <a:sym typeface="Times New Roman"/>
              </a:rPr>
              <a:t>Related to Profitability</a:t>
            </a:r>
            <a:endParaRPr b="1" sz="1200">
              <a:latin typeface="Times New Roman"/>
              <a:ea typeface="Times New Roman"/>
              <a:cs typeface="Times New Roman"/>
              <a:sym typeface="Times New Roman"/>
            </a:endParaRPr>
          </a:p>
        </p:txBody>
      </p:sp>
      <p:sp>
        <p:nvSpPr>
          <p:cNvPr id="311" name="Google Shape;311;p31"/>
          <p:cNvSpPr/>
          <p:nvPr/>
        </p:nvSpPr>
        <p:spPr>
          <a:xfrm>
            <a:off x="5466000" y="4194142"/>
            <a:ext cx="170700" cy="279600"/>
          </a:xfrm>
          <a:prstGeom prst="down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12" name="Google Shape;312;p31"/>
          <p:cNvSpPr/>
          <p:nvPr/>
        </p:nvSpPr>
        <p:spPr>
          <a:xfrm>
            <a:off x="58450" y="4356300"/>
            <a:ext cx="1722600" cy="393606"/>
          </a:xfrm>
          <a:prstGeom prst="flowChartTerminator">
            <a:avLst/>
          </a:prstGeom>
          <a:solidFill>
            <a:schemeClr val="lt1"/>
          </a:solidFill>
          <a:ln cap="flat" cmpd="sng" w="19050">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1200">
                <a:latin typeface="Times New Roman"/>
                <a:ea typeface="Times New Roman"/>
                <a:cs typeface="Times New Roman"/>
                <a:sym typeface="Times New Roman"/>
              </a:rPr>
              <a:t>Related to Seat Demand</a:t>
            </a:r>
            <a:endParaRPr b="1" sz="1200">
              <a:latin typeface="Times New Roman"/>
              <a:ea typeface="Times New Roman"/>
              <a:cs typeface="Times New Roman"/>
              <a:sym typeface="Times New Roman"/>
            </a:endParaRPr>
          </a:p>
        </p:txBody>
      </p:sp>
      <p:sp>
        <p:nvSpPr>
          <p:cNvPr id="313" name="Google Shape;313;p31"/>
          <p:cNvSpPr/>
          <p:nvPr/>
        </p:nvSpPr>
        <p:spPr>
          <a:xfrm>
            <a:off x="834400" y="4014467"/>
            <a:ext cx="170700" cy="279600"/>
          </a:xfrm>
          <a:prstGeom prst="down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14" name="Google Shape;314;p31"/>
          <p:cNvSpPr/>
          <p:nvPr/>
        </p:nvSpPr>
        <p:spPr>
          <a:xfrm>
            <a:off x="7339275" y="1536025"/>
            <a:ext cx="290700" cy="1047900"/>
          </a:xfrm>
          <a:prstGeom prst="rightBrace">
            <a:avLst>
              <a:gd fmla="val 50000" name="adj1"/>
              <a:gd fmla="val 50000" name="adj2"/>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15" name="Google Shape;315;p31"/>
          <p:cNvSpPr txBox="1"/>
          <p:nvPr/>
        </p:nvSpPr>
        <p:spPr>
          <a:xfrm>
            <a:off x="7629975" y="1686113"/>
            <a:ext cx="1311900" cy="2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sz="1800">
                <a:solidFill>
                  <a:schemeClr val="dk2"/>
                </a:solidFill>
                <a:latin typeface="Times New Roman"/>
                <a:ea typeface="Times New Roman"/>
                <a:cs typeface="Times New Roman"/>
                <a:sym typeface="Times New Roman"/>
              </a:rPr>
              <a:t>External Factors</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b="1" lang="zh-CN">
                <a:latin typeface="Times New Roman"/>
                <a:ea typeface="Times New Roman"/>
                <a:cs typeface="Times New Roman"/>
                <a:sym typeface="Times New Roman"/>
              </a:rPr>
              <a:t>EDA Air Traffic Data</a:t>
            </a:r>
            <a:endParaRPr b="1">
              <a:latin typeface="Times New Roman"/>
              <a:ea typeface="Times New Roman"/>
              <a:cs typeface="Times New Roman"/>
              <a:sym typeface="Times New Roman"/>
            </a:endParaRPr>
          </a:p>
        </p:txBody>
      </p:sp>
      <p:sp>
        <p:nvSpPr>
          <p:cNvPr id="321" name="Google Shape;321;p32"/>
          <p:cNvSpPr txBox="1"/>
          <p:nvPr>
            <p:ph idx="1" type="body"/>
          </p:nvPr>
        </p:nvSpPr>
        <p:spPr>
          <a:xfrm>
            <a:off x="311700" y="1152475"/>
            <a:ext cx="3498300" cy="3416400"/>
          </a:xfrm>
          <a:prstGeom prst="rect">
            <a:avLst/>
          </a:prstGeom>
        </p:spPr>
        <p:txBody>
          <a:bodyPr anchorCtr="0" anchor="t" bIns="45700" lIns="0" spcFirstLastPara="1" rIns="0" wrap="square" tIns="45700">
            <a:normAutofit/>
          </a:bodyPr>
          <a:lstStyle/>
          <a:p>
            <a:pPr indent="-317500" lvl="0" marL="457200" rtl="0" algn="l">
              <a:lnSpc>
                <a:spcPct val="115000"/>
              </a:lnSpc>
              <a:spcBef>
                <a:spcPts val="1000"/>
              </a:spcBef>
              <a:spcAft>
                <a:spcPts val="0"/>
              </a:spcAft>
              <a:buClr>
                <a:schemeClr val="dk1"/>
              </a:buClr>
              <a:buSzPts val="1400"/>
              <a:buFont typeface="Times New Roman"/>
              <a:buChar char="•"/>
            </a:pPr>
            <a:r>
              <a:rPr lang="zh-CN" sz="1400">
                <a:solidFill>
                  <a:schemeClr val="dk1"/>
                </a:solidFill>
                <a:latin typeface="Times New Roman"/>
                <a:ea typeface="Times New Roman"/>
                <a:cs typeface="Times New Roman"/>
                <a:sym typeface="Times New Roman"/>
              </a:rPr>
              <a:t>Most variables exhibit skewed distributions, suggesting need for log transformation. Data was also then normalized for ML models.</a:t>
            </a: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zh-CN" sz="1400">
                <a:solidFill>
                  <a:schemeClr val="dk1"/>
                </a:solidFill>
                <a:latin typeface="Times New Roman"/>
                <a:ea typeface="Times New Roman"/>
                <a:cs typeface="Times New Roman"/>
                <a:sym typeface="Times New Roman"/>
              </a:rPr>
              <a:t>Distribution of residuals appears approximately normal but with slight skewness, residual time series plot suggests heteroscedasticity</a:t>
            </a:r>
            <a:endParaRPr sz="14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zh-CN" sz="1400">
                <a:solidFill>
                  <a:schemeClr val="dk1"/>
                </a:solidFill>
                <a:latin typeface="Times New Roman"/>
                <a:ea typeface="Times New Roman"/>
                <a:cs typeface="Times New Roman"/>
                <a:sym typeface="Times New Roman"/>
              </a:rPr>
              <a:t>Strong lag-1 correlation suggests a strong autoregressive structure. Additional lags indicate that AR(p) models with multiple lags may be necessary.</a:t>
            </a:r>
            <a:endParaRPr sz="1400">
              <a:solidFill>
                <a:schemeClr val="dk1"/>
              </a:solidFill>
              <a:latin typeface="Times New Roman"/>
              <a:ea typeface="Times New Roman"/>
              <a:cs typeface="Times New Roman"/>
              <a:sym typeface="Times New Roman"/>
            </a:endParaRPr>
          </a:p>
        </p:txBody>
      </p:sp>
      <p:pic>
        <p:nvPicPr>
          <p:cNvPr id="322" name="Google Shape;322;p32"/>
          <p:cNvPicPr preferRelativeResize="0"/>
          <p:nvPr/>
        </p:nvPicPr>
        <p:blipFill>
          <a:blip r:embed="rId3">
            <a:alphaModFix/>
          </a:blip>
          <a:stretch>
            <a:fillRect/>
          </a:stretch>
        </p:blipFill>
        <p:spPr>
          <a:xfrm>
            <a:off x="6342352" y="1082850"/>
            <a:ext cx="2801648" cy="1488900"/>
          </a:xfrm>
          <a:prstGeom prst="rect">
            <a:avLst/>
          </a:prstGeom>
          <a:noFill/>
          <a:ln>
            <a:noFill/>
          </a:ln>
        </p:spPr>
      </p:pic>
      <p:pic>
        <p:nvPicPr>
          <p:cNvPr id="323" name="Google Shape;323;p32"/>
          <p:cNvPicPr preferRelativeResize="0"/>
          <p:nvPr/>
        </p:nvPicPr>
        <p:blipFill>
          <a:blip r:embed="rId4">
            <a:alphaModFix/>
          </a:blip>
          <a:stretch>
            <a:fillRect/>
          </a:stretch>
        </p:blipFill>
        <p:spPr>
          <a:xfrm>
            <a:off x="3858850" y="1060288"/>
            <a:ext cx="2483523" cy="1534024"/>
          </a:xfrm>
          <a:prstGeom prst="rect">
            <a:avLst/>
          </a:prstGeom>
          <a:noFill/>
          <a:ln>
            <a:noFill/>
          </a:ln>
        </p:spPr>
      </p:pic>
      <p:pic>
        <p:nvPicPr>
          <p:cNvPr id="324" name="Google Shape;324;p32"/>
          <p:cNvPicPr preferRelativeResize="0"/>
          <p:nvPr/>
        </p:nvPicPr>
        <p:blipFill>
          <a:blip r:embed="rId5">
            <a:alphaModFix/>
          </a:blip>
          <a:stretch>
            <a:fillRect/>
          </a:stretch>
        </p:blipFill>
        <p:spPr>
          <a:xfrm>
            <a:off x="6349375" y="2889236"/>
            <a:ext cx="2787599" cy="1679641"/>
          </a:xfrm>
          <a:prstGeom prst="rect">
            <a:avLst/>
          </a:prstGeom>
          <a:noFill/>
          <a:ln>
            <a:noFill/>
          </a:ln>
        </p:spPr>
      </p:pic>
      <p:pic>
        <p:nvPicPr>
          <p:cNvPr id="325" name="Google Shape;325;p32"/>
          <p:cNvPicPr preferRelativeResize="0"/>
          <p:nvPr/>
        </p:nvPicPr>
        <p:blipFill>
          <a:blip r:embed="rId6">
            <a:alphaModFix/>
          </a:blip>
          <a:stretch>
            <a:fillRect/>
          </a:stretch>
        </p:blipFill>
        <p:spPr>
          <a:xfrm>
            <a:off x="3921150" y="2636875"/>
            <a:ext cx="2358902" cy="1038951"/>
          </a:xfrm>
          <a:prstGeom prst="rect">
            <a:avLst/>
          </a:prstGeom>
          <a:noFill/>
          <a:ln>
            <a:noFill/>
          </a:ln>
        </p:spPr>
      </p:pic>
      <p:pic>
        <p:nvPicPr>
          <p:cNvPr id="326" name="Google Shape;326;p32"/>
          <p:cNvPicPr preferRelativeResize="0"/>
          <p:nvPr/>
        </p:nvPicPr>
        <p:blipFill>
          <a:blip r:embed="rId7">
            <a:alphaModFix/>
          </a:blip>
          <a:stretch>
            <a:fillRect/>
          </a:stretch>
        </p:blipFill>
        <p:spPr>
          <a:xfrm>
            <a:off x="3921150" y="3718400"/>
            <a:ext cx="2358902" cy="1038939"/>
          </a:xfrm>
          <a:prstGeom prst="rect">
            <a:avLst/>
          </a:prstGeom>
          <a:noFill/>
          <a:ln>
            <a:noFill/>
          </a:ln>
        </p:spPr>
      </p:pic>
      <p:sp>
        <p:nvSpPr>
          <p:cNvPr id="327" name="Google Shape;327;p32"/>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b="1" lang="zh-CN">
                <a:latin typeface="Times New Roman"/>
                <a:ea typeface="Times New Roman"/>
                <a:cs typeface="Times New Roman"/>
                <a:sym typeface="Times New Roman"/>
              </a:rPr>
              <a:t>EDA Monthly GDP </a:t>
            </a:r>
            <a:endParaRPr b="1">
              <a:latin typeface="Times New Roman"/>
              <a:ea typeface="Times New Roman"/>
              <a:cs typeface="Times New Roman"/>
              <a:sym typeface="Times New Roman"/>
            </a:endParaRPr>
          </a:p>
        </p:txBody>
      </p:sp>
      <p:sp>
        <p:nvSpPr>
          <p:cNvPr id="333" name="Google Shape;333;p33"/>
          <p:cNvSpPr txBox="1"/>
          <p:nvPr>
            <p:ph idx="1" type="body"/>
          </p:nvPr>
        </p:nvSpPr>
        <p:spPr>
          <a:xfrm>
            <a:off x="6047550" y="1287050"/>
            <a:ext cx="3013500" cy="3416400"/>
          </a:xfrm>
          <a:prstGeom prst="rect">
            <a:avLst/>
          </a:prstGeom>
        </p:spPr>
        <p:txBody>
          <a:bodyPr anchorCtr="0" anchor="t" bIns="45700" lIns="0" spcFirstLastPara="1" rIns="0" wrap="square" tIns="45700">
            <a:normAutofit/>
          </a:bodyPr>
          <a:lstStyle/>
          <a:p>
            <a:pPr indent="-304800" lvl="0" marL="457200" rtl="0" algn="l">
              <a:lnSpc>
                <a:spcPct val="130000"/>
              </a:lnSpc>
              <a:spcBef>
                <a:spcPts val="1000"/>
              </a:spcBef>
              <a:spcAft>
                <a:spcPts val="0"/>
              </a:spcAft>
              <a:buClr>
                <a:schemeClr val="dk1"/>
              </a:buClr>
              <a:buSzPts val="1200"/>
              <a:buFont typeface="Times New Roman"/>
              <a:buChar char="•"/>
            </a:pPr>
            <a:r>
              <a:rPr lang="zh-CN" sz="1200">
                <a:solidFill>
                  <a:schemeClr val="dk1"/>
                </a:solidFill>
                <a:latin typeface="Times New Roman"/>
                <a:ea typeface="Times New Roman"/>
                <a:cs typeface="Times New Roman"/>
                <a:sym typeface="Times New Roman"/>
              </a:rPr>
              <a:t>Strong upward trend</a:t>
            </a:r>
            <a:endParaRPr sz="1200">
              <a:solidFill>
                <a:schemeClr val="dk1"/>
              </a:solidFill>
              <a:latin typeface="Times New Roman"/>
              <a:ea typeface="Times New Roman"/>
              <a:cs typeface="Times New Roman"/>
              <a:sym typeface="Times New Roman"/>
            </a:endParaRPr>
          </a:p>
          <a:p>
            <a:pPr indent="-304800" lvl="0" marL="457200" rtl="0" algn="l">
              <a:lnSpc>
                <a:spcPct val="130000"/>
              </a:lnSpc>
              <a:spcBef>
                <a:spcPts val="0"/>
              </a:spcBef>
              <a:spcAft>
                <a:spcPts val="0"/>
              </a:spcAft>
              <a:buClr>
                <a:schemeClr val="dk1"/>
              </a:buClr>
              <a:buSzPts val="1200"/>
              <a:buFont typeface="Times New Roman"/>
              <a:buChar char="•"/>
            </a:pPr>
            <a:r>
              <a:rPr lang="zh-CN" sz="1200">
                <a:solidFill>
                  <a:schemeClr val="dk1"/>
                </a:solidFill>
                <a:latin typeface="Times New Roman"/>
                <a:ea typeface="Times New Roman"/>
                <a:cs typeface="Times New Roman"/>
                <a:sym typeface="Times New Roman"/>
              </a:rPr>
              <a:t>ACF slows gradual decay → confirms long-term trend and autocorrelation</a:t>
            </a:r>
            <a:endParaRPr sz="1200">
              <a:solidFill>
                <a:schemeClr val="dk1"/>
              </a:solidFill>
              <a:latin typeface="Times New Roman"/>
              <a:ea typeface="Times New Roman"/>
              <a:cs typeface="Times New Roman"/>
              <a:sym typeface="Times New Roman"/>
            </a:endParaRPr>
          </a:p>
          <a:p>
            <a:pPr indent="-304800" lvl="0" marL="457200" rtl="0" algn="l">
              <a:lnSpc>
                <a:spcPct val="130000"/>
              </a:lnSpc>
              <a:spcBef>
                <a:spcPts val="0"/>
              </a:spcBef>
              <a:spcAft>
                <a:spcPts val="0"/>
              </a:spcAft>
              <a:buClr>
                <a:schemeClr val="dk1"/>
              </a:buClr>
              <a:buSzPts val="1200"/>
              <a:buFont typeface="Times New Roman"/>
              <a:buChar char="•"/>
            </a:pPr>
            <a:r>
              <a:rPr lang="zh-CN" sz="1200">
                <a:solidFill>
                  <a:schemeClr val="dk1"/>
                </a:solidFill>
                <a:latin typeface="Times New Roman"/>
                <a:ea typeface="Times New Roman"/>
                <a:cs typeface="Times New Roman"/>
                <a:sym typeface="Times New Roman"/>
              </a:rPr>
              <a:t>PACF drop after lag 2 → suggesting need for differencing</a:t>
            </a:r>
            <a:endParaRPr sz="1200">
              <a:solidFill>
                <a:schemeClr val="dk1"/>
              </a:solidFill>
              <a:latin typeface="Times New Roman"/>
              <a:ea typeface="Times New Roman"/>
              <a:cs typeface="Times New Roman"/>
              <a:sym typeface="Times New Roman"/>
            </a:endParaRPr>
          </a:p>
          <a:p>
            <a:pPr indent="-304800" lvl="0" marL="457200" rtl="0" algn="l">
              <a:lnSpc>
                <a:spcPct val="130000"/>
              </a:lnSpc>
              <a:spcBef>
                <a:spcPts val="0"/>
              </a:spcBef>
              <a:spcAft>
                <a:spcPts val="0"/>
              </a:spcAft>
              <a:buClr>
                <a:schemeClr val="dk1"/>
              </a:buClr>
              <a:buSzPts val="1200"/>
              <a:buFont typeface="Times New Roman"/>
              <a:buChar char="•"/>
            </a:pPr>
            <a:r>
              <a:rPr lang="zh-CN" sz="1200">
                <a:solidFill>
                  <a:schemeClr val="dk1"/>
                </a:solidFill>
                <a:latin typeface="Times New Roman"/>
                <a:ea typeface="Times New Roman"/>
                <a:cs typeface="Times New Roman"/>
                <a:sym typeface="Times New Roman"/>
              </a:rPr>
              <a:t>After differencing, the residuals show stability, indicating that differencing has helped in making the series stationary. However, residual plot reveal spike around 2020 → Data around 2020 should be treated differently for better long-term trend forecasting.</a:t>
            </a:r>
            <a:endParaRPr sz="1200">
              <a:solidFill>
                <a:schemeClr val="dk1"/>
              </a:solidFill>
              <a:latin typeface="Times New Roman"/>
              <a:ea typeface="Times New Roman"/>
              <a:cs typeface="Times New Roman"/>
              <a:sym typeface="Times New Roman"/>
            </a:endParaRPr>
          </a:p>
        </p:txBody>
      </p:sp>
      <p:pic>
        <p:nvPicPr>
          <p:cNvPr id="334" name="Google Shape;334;p33"/>
          <p:cNvPicPr preferRelativeResize="0"/>
          <p:nvPr/>
        </p:nvPicPr>
        <p:blipFill>
          <a:blip r:embed="rId3">
            <a:alphaModFix/>
          </a:blip>
          <a:stretch>
            <a:fillRect/>
          </a:stretch>
        </p:blipFill>
        <p:spPr>
          <a:xfrm>
            <a:off x="0" y="1347310"/>
            <a:ext cx="6047549" cy="3026728"/>
          </a:xfrm>
          <a:prstGeom prst="rect">
            <a:avLst/>
          </a:prstGeom>
          <a:noFill/>
          <a:ln>
            <a:noFill/>
          </a:ln>
        </p:spPr>
      </p:pic>
      <p:sp>
        <p:nvSpPr>
          <p:cNvPr id="335" name="Google Shape;335;p33"/>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b="1" lang="zh-CN">
                <a:latin typeface="Times New Roman"/>
                <a:ea typeface="Times New Roman"/>
                <a:cs typeface="Times New Roman"/>
                <a:sym typeface="Times New Roman"/>
              </a:rPr>
              <a:t>EDA Jet Fuel Price</a:t>
            </a:r>
            <a:endParaRPr b="1">
              <a:latin typeface="Times New Roman"/>
              <a:ea typeface="Times New Roman"/>
              <a:cs typeface="Times New Roman"/>
              <a:sym typeface="Times New Roman"/>
            </a:endParaRPr>
          </a:p>
        </p:txBody>
      </p:sp>
      <p:pic>
        <p:nvPicPr>
          <p:cNvPr id="341" name="Google Shape;341;p34"/>
          <p:cNvPicPr preferRelativeResize="0"/>
          <p:nvPr/>
        </p:nvPicPr>
        <p:blipFill>
          <a:blip r:embed="rId3">
            <a:alphaModFix/>
          </a:blip>
          <a:stretch>
            <a:fillRect/>
          </a:stretch>
        </p:blipFill>
        <p:spPr>
          <a:xfrm>
            <a:off x="2" y="1122330"/>
            <a:ext cx="5504773" cy="3472744"/>
          </a:xfrm>
          <a:prstGeom prst="rect">
            <a:avLst/>
          </a:prstGeom>
          <a:noFill/>
          <a:ln>
            <a:noFill/>
          </a:ln>
        </p:spPr>
      </p:pic>
      <p:pic>
        <p:nvPicPr>
          <p:cNvPr id="342" name="Google Shape;342;p34"/>
          <p:cNvPicPr preferRelativeResize="0"/>
          <p:nvPr/>
        </p:nvPicPr>
        <p:blipFill>
          <a:blip r:embed="rId4">
            <a:alphaModFix/>
          </a:blip>
          <a:stretch>
            <a:fillRect/>
          </a:stretch>
        </p:blipFill>
        <p:spPr>
          <a:xfrm>
            <a:off x="5761475" y="1052136"/>
            <a:ext cx="3382523" cy="1783739"/>
          </a:xfrm>
          <a:prstGeom prst="rect">
            <a:avLst/>
          </a:prstGeom>
          <a:noFill/>
          <a:ln>
            <a:noFill/>
          </a:ln>
        </p:spPr>
      </p:pic>
      <p:sp>
        <p:nvSpPr>
          <p:cNvPr id="343" name="Google Shape;343;p34"/>
          <p:cNvSpPr txBox="1"/>
          <p:nvPr/>
        </p:nvSpPr>
        <p:spPr>
          <a:xfrm>
            <a:off x="5761475" y="2994825"/>
            <a:ext cx="3194400" cy="17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2"/>
              </a:solidFill>
              <a:latin typeface="Helvetica Neue"/>
              <a:ea typeface="Helvetica Neue"/>
              <a:cs typeface="Helvetica Neue"/>
              <a:sym typeface="Helvetica Neue"/>
            </a:endParaRPr>
          </a:p>
        </p:txBody>
      </p:sp>
      <p:sp>
        <p:nvSpPr>
          <p:cNvPr id="344" name="Google Shape;344;p34"/>
          <p:cNvSpPr/>
          <p:nvPr/>
        </p:nvSpPr>
        <p:spPr>
          <a:xfrm>
            <a:off x="5367875" y="1785600"/>
            <a:ext cx="393600" cy="316800"/>
          </a:xfrm>
          <a:prstGeom prst="rightArrow">
            <a:avLst>
              <a:gd fmla="val 50000" name="adj1"/>
              <a:gd fmla="val 50000" name="adj2"/>
            </a:avLst>
          </a:prstGeom>
          <a:solidFill>
            <a:srgbClr val="CC412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345" name="Google Shape;345;p34"/>
          <p:cNvSpPr txBox="1"/>
          <p:nvPr/>
        </p:nvSpPr>
        <p:spPr>
          <a:xfrm>
            <a:off x="5367875" y="2870275"/>
            <a:ext cx="3776100" cy="1783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zh-CN" sz="1200">
                <a:solidFill>
                  <a:schemeClr val="dk1"/>
                </a:solidFill>
                <a:latin typeface="Times New Roman"/>
                <a:ea typeface="Times New Roman"/>
                <a:cs typeface="Times New Roman"/>
                <a:sym typeface="Times New Roman"/>
              </a:rPr>
              <a:t>Upward trends and sharp fluctuations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zh-CN" sz="1200">
                <a:solidFill>
                  <a:schemeClr val="dk1"/>
                </a:solidFill>
                <a:latin typeface="Times New Roman"/>
                <a:ea typeface="Times New Roman"/>
                <a:cs typeface="Times New Roman"/>
                <a:sym typeface="Times New Roman"/>
              </a:rPr>
              <a:t>Residual plot after differencing shows reduced trend effects but retains volatility</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zh-CN" sz="1200">
                <a:solidFill>
                  <a:schemeClr val="dk1"/>
                </a:solidFill>
                <a:latin typeface="Times New Roman"/>
                <a:ea typeface="Times New Roman"/>
                <a:cs typeface="Times New Roman"/>
                <a:sym typeface="Times New Roman"/>
              </a:rPr>
              <a:t>Box-Cox transformed jet fuel price series shows a more stabilized variance, but it still exhibits fluctuations, particularly during economic crises and geopolitical shocks</a:t>
            </a:r>
            <a:endParaRPr sz="1200">
              <a:solidFill>
                <a:schemeClr val="dk1"/>
              </a:solidFill>
              <a:latin typeface="Times New Roman"/>
              <a:ea typeface="Times New Roman"/>
              <a:cs typeface="Times New Roman"/>
              <a:sym typeface="Times New Roman"/>
            </a:endParaRPr>
          </a:p>
        </p:txBody>
      </p:sp>
      <p:sp>
        <p:nvSpPr>
          <p:cNvPr id="346" name="Google Shape;346;p34"/>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txBox="1"/>
          <p:nvPr>
            <p:ph type="title"/>
          </p:nvPr>
        </p:nvSpPr>
        <p:spPr>
          <a:xfrm>
            <a:off x="105675" y="331125"/>
            <a:ext cx="3653700" cy="572700"/>
          </a:xfrm>
          <a:prstGeom prst="rect">
            <a:avLst/>
          </a:prstGeom>
        </p:spPr>
        <p:txBody>
          <a:bodyPr anchorCtr="0" anchor="ctr" bIns="45700" lIns="0" spcFirstLastPara="1" rIns="0" wrap="square" tIns="45700">
            <a:normAutofit/>
          </a:bodyPr>
          <a:lstStyle/>
          <a:p>
            <a:pPr indent="0" lvl="0" marL="0" rtl="0" algn="l">
              <a:spcBef>
                <a:spcPts val="0"/>
              </a:spcBef>
              <a:spcAft>
                <a:spcPts val="0"/>
              </a:spcAft>
              <a:buNone/>
            </a:pPr>
            <a:r>
              <a:rPr b="1" lang="zh-CN" sz="2840">
                <a:latin typeface="Times New Roman"/>
                <a:ea typeface="Times New Roman"/>
                <a:cs typeface="Times New Roman"/>
                <a:sym typeface="Times New Roman"/>
              </a:rPr>
              <a:t>Data Preprocessing</a:t>
            </a:r>
            <a:endParaRPr b="1">
              <a:latin typeface="Times New Roman"/>
              <a:ea typeface="Times New Roman"/>
              <a:cs typeface="Times New Roman"/>
              <a:sym typeface="Times New Roman"/>
            </a:endParaRPr>
          </a:p>
        </p:txBody>
      </p:sp>
      <p:sp>
        <p:nvSpPr>
          <p:cNvPr id="352" name="Google Shape;352;p35"/>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pic>
        <p:nvPicPr>
          <p:cNvPr id="353" name="Google Shape;353;p35"/>
          <p:cNvPicPr preferRelativeResize="0"/>
          <p:nvPr/>
        </p:nvPicPr>
        <p:blipFill>
          <a:blip r:embed="rId3">
            <a:alphaModFix/>
          </a:blip>
          <a:stretch>
            <a:fillRect/>
          </a:stretch>
        </p:blipFill>
        <p:spPr>
          <a:xfrm>
            <a:off x="4610575" y="1120188"/>
            <a:ext cx="4460298" cy="2903114"/>
          </a:xfrm>
          <a:prstGeom prst="rect">
            <a:avLst/>
          </a:prstGeom>
          <a:noFill/>
          <a:ln>
            <a:noFill/>
          </a:ln>
        </p:spPr>
      </p:pic>
      <p:sp>
        <p:nvSpPr>
          <p:cNvPr id="354" name="Google Shape;354;p35"/>
          <p:cNvSpPr/>
          <p:nvPr/>
        </p:nvSpPr>
        <p:spPr>
          <a:xfrm>
            <a:off x="105675" y="1095950"/>
            <a:ext cx="1997400" cy="887700"/>
          </a:xfrm>
          <a:prstGeom prst="rect">
            <a:avLst/>
          </a:prstGeom>
          <a:solidFill>
            <a:srgbClr val="F3F3F3"/>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1200">
                <a:solidFill>
                  <a:srgbClr val="000000"/>
                </a:solidFill>
                <a:latin typeface="Times New Roman"/>
                <a:ea typeface="Times New Roman"/>
                <a:cs typeface="Times New Roman"/>
                <a:sym typeface="Times New Roman"/>
              </a:rPr>
              <a:t>1. </a:t>
            </a:r>
            <a:r>
              <a:rPr b="1" lang="zh-CN" sz="1200">
                <a:latin typeface="Times New Roman"/>
                <a:ea typeface="Times New Roman"/>
                <a:cs typeface="Times New Roman"/>
                <a:sym typeface="Times New Roman"/>
              </a:rPr>
              <a:t>Convert time columns to date format and set index for analysis</a:t>
            </a:r>
            <a:endParaRPr b="1" sz="1200">
              <a:solidFill>
                <a:srgbClr val="000000"/>
              </a:solidFill>
              <a:latin typeface="Times New Roman"/>
              <a:ea typeface="Times New Roman"/>
              <a:cs typeface="Times New Roman"/>
              <a:sym typeface="Times New Roman"/>
            </a:endParaRPr>
          </a:p>
        </p:txBody>
      </p:sp>
      <p:sp>
        <p:nvSpPr>
          <p:cNvPr id="355" name="Google Shape;355;p35"/>
          <p:cNvSpPr/>
          <p:nvPr/>
        </p:nvSpPr>
        <p:spPr>
          <a:xfrm>
            <a:off x="2567950" y="1086100"/>
            <a:ext cx="1997400" cy="887700"/>
          </a:xfrm>
          <a:prstGeom prst="rect">
            <a:avLst/>
          </a:prstGeom>
          <a:solidFill>
            <a:srgbClr val="F3F3F3"/>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1200">
                <a:solidFill>
                  <a:srgbClr val="000000"/>
                </a:solidFill>
                <a:latin typeface="Times New Roman"/>
                <a:ea typeface="Times New Roman"/>
                <a:cs typeface="Times New Roman"/>
                <a:sym typeface="Times New Roman"/>
              </a:rPr>
              <a:t>2. </a:t>
            </a:r>
            <a:r>
              <a:rPr b="1" lang="zh-CN" sz="1200">
                <a:latin typeface="Times New Roman"/>
                <a:ea typeface="Times New Roman"/>
                <a:cs typeface="Times New Roman"/>
                <a:sym typeface="Times New Roman"/>
              </a:rPr>
              <a:t>Check for missing data among all datasets → No missing values</a:t>
            </a:r>
            <a:endParaRPr b="1" sz="1200">
              <a:solidFill>
                <a:srgbClr val="000000"/>
              </a:solidFill>
              <a:latin typeface="Times New Roman"/>
              <a:ea typeface="Times New Roman"/>
              <a:cs typeface="Times New Roman"/>
              <a:sym typeface="Times New Roman"/>
            </a:endParaRPr>
          </a:p>
        </p:txBody>
      </p:sp>
      <p:sp>
        <p:nvSpPr>
          <p:cNvPr id="356" name="Google Shape;356;p35"/>
          <p:cNvSpPr/>
          <p:nvPr/>
        </p:nvSpPr>
        <p:spPr>
          <a:xfrm flipH="1" rot="10800000">
            <a:off x="2148313" y="1379594"/>
            <a:ext cx="374400" cy="320400"/>
          </a:xfrm>
          <a:prstGeom prst="rightArrow">
            <a:avLst>
              <a:gd fmla="val 50000" name="adj1"/>
              <a:gd fmla="val 50000" name="adj2"/>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35"/>
          <p:cNvSpPr/>
          <p:nvPr/>
        </p:nvSpPr>
        <p:spPr>
          <a:xfrm>
            <a:off x="3415150" y="2039225"/>
            <a:ext cx="303000" cy="374400"/>
          </a:xfrm>
          <a:prstGeom prst="downArrow">
            <a:avLst>
              <a:gd fmla="val 50000" name="adj1"/>
              <a:gd fmla="val 50000" name="adj2"/>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35"/>
          <p:cNvSpPr/>
          <p:nvPr/>
        </p:nvSpPr>
        <p:spPr>
          <a:xfrm>
            <a:off x="2567950" y="2479050"/>
            <a:ext cx="1997400" cy="887700"/>
          </a:xfrm>
          <a:prstGeom prst="rect">
            <a:avLst/>
          </a:prstGeom>
          <a:solidFill>
            <a:srgbClr val="F3F3F3"/>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1200">
                <a:solidFill>
                  <a:srgbClr val="000000"/>
                </a:solidFill>
                <a:latin typeface="Times New Roman"/>
                <a:ea typeface="Times New Roman"/>
                <a:cs typeface="Times New Roman"/>
                <a:sym typeface="Times New Roman"/>
              </a:rPr>
              <a:t>3. </a:t>
            </a:r>
            <a:r>
              <a:rPr b="1" lang="zh-CN" sz="1200">
                <a:latin typeface="Times New Roman"/>
                <a:ea typeface="Times New Roman"/>
                <a:cs typeface="Times New Roman"/>
                <a:sym typeface="Times New Roman"/>
              </a:rPr>
              <a:t>Log-transform skewed variables and Min-Max normalize the dataset</a:t>
            </a:r>
            <a:endParaRPr b="1" sz="1200">
              <a:solidFill>
                <a:srgbClr val="000000"/>
              </a:solidFill>
              <a:latin typeface="Times New Roman"/>
              <a:ea typeface="Times New Roman"/>
              <a:cs typeface="Times New Roman"/>
              <a:sym typeface="Times New Roman"/>
            </a:endParaRPr>
          </a:p>
        </p:txBody>
      </p:sp>
      <p:sp>
        <p:nvSpPr>
          <p:cNvPr id="359" name="Google Shape;359;p35"/>
          <p:cNvSpPr/>
          <p:nvPr/>
        </p:nvSpPr>
        <p:spPr>
          <a:xfrm>
            <a:off x="2141550" y="2762700"/>
            <a:ext cx="381300" cy="320400"/>
          </a:xfrm>
          <a:prstGeom prst="leftArrow">
            <a:avLst>
              <a:gd fmla="val 50000" name="adj1"/>
              <a:gd fmla="val 50000" name="adj2"/>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35"/>
          <p:cNvSpPr/>
          <p:nvPr/>
        </p:nvSpPr>
        <p:spPr>
          <a:xfrm>
            <a:off x="99050" y="2479050"/>
            <a:ext cx="1997400" cy="887700"/>
          </a:xfrm>
          <a:prstGeom prst="rect">
            <a:avLst/>
          </a:prstGeom>
          <a:solidFill>
            <a:srgbClr val="F3F3F3"/>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1200">
                <a:solidFill>
                  <a:srgbClr val="0C0C0C"/>
                </a:solidFill>
                <a:latin typeface="Times New Roman"/>
                <a:ea typeface="Times New Roman"/>
                <a:cs typeface="Times New Roman"/>
                <a:sym typeface="Times New Roman"/>
              </a:rPr>
              <a:t>4. Applied first-order differencing for SARIMA </a:t>
            </a:r>
            <a:endParaRPr b="1" sz="1200">
              <a:solidFill>
                <a:srgbClr val="0C0C0C"/>
              </a:solidFill>
              <a:latin typeface="Times New Roman"/>
              <a:ea typeface="Times New Roman"/>
              <a:cs typeface="Times New Roman"/>
              <a:sym typeface="Times New Roman"/>
            </a:endParaRPr>
          </a:p>
        </p:txBody>
      </p:sp>
      <p:sp>
        <p:nvSpPr>
          <p:cNvPr id="361" name="Google Shape;361;p35"/>
          <p:cNvSpPr/>
          <p:nvPr/>
        </p:nvSpPr>
        <p:spPr>
          <a:xfrm>
            <a:off x="952875" y="3427250"/>
            <a:ext cx="303000" cy="374400"/>
          </a:xfrm>
          <a:prstGeom prst="downArrow">
            <a:avLst>
              <a:gd fmla="val 50000" name="adj1"/>
              <a:gd fmla="val 50000" name="adj2"/>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35"/>
          <p:cNvSpPr/>
          <p:nvPr/>
        </p:nvSpPr>
        <p:spPr>
          <a:xfrm>
            <a:off x="99050" y="3862150"/>
            <a:ext cx="1997400" cy="887700"/>
          </a:xfrm>
          <a:prstGeom prst="rect">
            <a:avLst/>
          </a:prstGeom>
          <a:solidFill>
            <a:srgbClr val="F3F3F3"/>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1200">
                <a:solidFill>
                  <a:srgbClr val="000000"/>
                </a:solidFill>
                <a:latin typeface="Times New Roman"/>
                <a:ea typeface="Times New Roman"/>
                <a:cs typeface="Times New Roman"/>
                <a:sym typeface="Times New Roman"/>
              </a:rPr>
              <a:t>5. </a:t>
            </a:r>
            <a:r>
              <a:rPr b="1" lang="zh-CN" sz="1200">
                <a:latin typeface="Times New Roman"/>
                <a:ea typeface="Times New Roman"/>
                <a:cs typeface="Times New Roman"/>
                <a:sym typeface="Times New Roman"/>
              </a:rPr>
              <a:t>Box-Cox transformed highly fluctuating jet fuel prices</a:t>
            </a:r>
            <a:endParaRPr b="1" sz="1200">
              <a:solidFill>
                <a:srgbClr val="000000"/>
              </a:solidFill>
              <a:latin typeface="Times New Roman"/>
              <a:ea typeface="Times New Roman"/>
              <a:cs typeface="Times New Roman"/>
              <a:sym typeface="Times New Roman"/>
            </a:endParaRPr>
          </a:p>
        </p:txBody>
      </p:sp>
      <p:sp>
        <p:nvSpPr>
          <p:cNvPr id="363" name="Google Shape;363;p35"/>
          <p:cNvSpPr/>
          <p:nvPr/>
        </p:nvSpPr>
        <p:spPr>
          <a:xfrm flipH="1" rot="10800000">
            <a:off x="2148313" y="4145794"/>
            <a:ext cx="374400" cy="320400"/>
          </a:xfrm>
          <a:prstGeom prst="rightArrow">
            <a:avLst>
              <a:gd fmla="val 50000" name="adj1"/>
              <a:gd fmla="val 50000" name="adj2"/>
            </a:avLst>
          </a:prstGeom>
          <a:solidFill>
            <a:srgbClr val="990000"/>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35"/>
          <p:cNvSpPr/>
          <p:nvPr/>
        </p:nvSpPr>
        <p:spPr>
          <a:xfrm>
            <a:off x="2574600" y="3862150"/>
            <a:ext cx="1997400" cy="887700"/>
          </a:xfrm>
          <a:prstGeom prst="rect">
            <a:avLst/>
          </a:prstGeom>
          <a:solidFill>
            <a:srgbClr val="F3F3F3"/>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1200">
                <a:solidFill>
                  <a:srgbClr val="000000"/>
                </a:solidFill>
                <a:latin typeface="Times New Roman"/>
                <a:ea typeface="Times New Roman"/>
                <a:cs typeface="Times New Roman"/>
                <a:sym typeface="Times New Roman"/>
              </a:rPr>
              <a:t>6. Removed Data from 2020 and 2021 from training and testing data for long term forecasting</a:t>
            </a:r>
            <a:endParaRPr b="1" sz="1200">
              <a:solidFill>
                <a:srgbClr val="000000"/>
              </a:solidFill>
              <a:latin typeface="Times New Roman"/>
              <a:ea typeface="Times New Roman"/>
              <a:cs typeface="Times New Roman"/>
              <a:sym typeface="Times New Roman"/>
            </a:endParaRPr>
          </a:p>
        </p:txBody>
      </p:sp>
      <p:sp>
        <p:nvSpPr>
          <p:cNvPr id="365" name="Google Shape;365;p35"/>
          <p:cNvSpPr txBox="1"/>
          <p:nvPr/>
        </p:nvSpPr>
        <p:spPr>
          <a:xfrm>
            <a:off x="4724775" y="4015500"/>
            <a:ext cx="4346100" cy="8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000">
                <a:solidFill>
                  <a:schemeClr val="dk1"/>
                </a:solidFill>
                <a:latin typeface="Times New Roman"/>
                <a:ea typeface="Times New Roman"/>
                <a:cs typeface="Times New Roman"/>
                <a:sym typeface="Times New Roman"/>
              </a:rPr>
              <a:t>Strong seasonality is evident, with all variables peaking in the summer months (June–July) and dropping in winter (January–February). March sees a sharp rise, likely due to spring break, November–December stabilizes, likely because of early purchasing before the holiday season.</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6"/>
          <p:cNvSpPr txBox="1"/>
          <p:nvPr>
            <p:ph type="title"/>
          </p:nvPr>
        </p:nvSpPr>
        <p:spPr>
          <a:xfrm>
            <a:off x="311700" y="445025"/>
            <a:ext cx="8520600" cy="572700"/>
          </a:xfrm>
          <a:prstGeom prst="rect">
            <a:avLst/>
          </a:prstGeom>
        </p:spPr>
        <p:txBody>
          <a:bodyPr anchorCtr="0" anchor="ctr" bIns="45700" lIns="0" spcFirstLastPara="1" rIns="0" wrap="square" tIns="45700">
            <a:normAutofit fontScale="90000"/>
          </a:bodyPr>
          <a:lstStyle/>
          <a:p>
            <a:pPr indent="0" lvl="0" marL="0" rtl="0" algn="l">
              <a:spcBef>
                <a:spcPts val="0"/>
              </a:spcBef>
              <a:spcAft>
                <a:spcPts val="0"/>
              </a:spcAft>
              <a:buNone/>
            </a:pPr>
            <a:r>
              <a:rPr b="1" lang="zh-CN">
                <a:latin typeface="Times New Roman"/>
                <a:ea typeface="Times New Roman"/>
                <a:cs typeface="Times New Roman"/>
                <a:sym typeface="Times New Roman"/>
              </a:rPr>
              <a:t>Analysis Plan</a:t>
            </a:r>
            <a:endParaRPr b="1">
              <a:latin typeface="Times New Roman"/>
              <a:ea typeface="Times New Roman"/>
              <a:cs typeface="Times New Roman"/>
              <a:sym typeface="Times New Roman"/>
            </a:endParaRPr>
          </a:p>
        </p:txBody>
      </p:sp>
      <p:graphicFrame>
        <p:nvGraphicFramePr>
          <p:cNvPr id="371" name="Google Shape;371;p36"/>
          <p:cNvGraphicFramePr/>
          <p:nvPr/>
        </p:nvGraphicFramePr>
        <p:xfrm>
          <a:off x="99638" y="1075525"/>
          <a:ext cx="3000000" cy="3000000"/>
        </p:xfrm>
        <a:graphic>
          <a:graphicData uri="http://schemas.openxmlformats.org/drawingml/2006/table">
            <a:tbl>
              <a:tblPr>
                <a:noFill/>
                <a:tableStyleId>{09BAFE30-CE88-4CC7-B6C5-BF3DCC5F86A8}</a:tableStyleId>
              </a:tblPr>
              <a:tblGrid>
                <a:gridCol w="775975"/>
                <a:gridCol w="1704200"/>
                <a:gridCol w="449125"/>
                <a:gridCol w="830025"/>
                <a:gridCol w="1571125"/>
                <a:gridCol w="668775"/>
                <a:gridCol w="956375"/>
              </a:tblGrid>
              <a:tr h="609075">
                <a:tc>
                  <a:txBody>
                    <a:bodyPr/>
                    <a:lstStyle/>
                    <a:p>
                      <a:pPr indent="0" lvl="0" marL="0" rtl="0" algn="ctr">
                        <a:spcBef>
                          <a:spcPts val="0"/>
                        </a:spcBef>
                        <a:spcAft>
                          <a:spcPts val="0"/>
                        </a:spcAft>
                        <a:buNone/>
                      </a:pPr>
                      <a:r>
                        <a:rPr b="1" lang="zh-CN" sz="1000">
                          <a:latin typeface="Times New Roman"/>
                          <a:ea typeface="Times New Roman"/>
                          <a:cs typeface="Times New Roman"/>
                          <a:sym typeface="Times New Roman"/>
                        </a:rPr>
                        <a:t>Model</a:t>
                      </a:r>
                      <a:endParaRPr b="1" sz="10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b="1" lang="zh-CN" sz="1000">
                          <a:latin typeface="Times New Roman"/>
                          <a:ea typeface="Times New Roman"/>
                          <a:cs typeface="Times New Roman"/>
                          <a:sym typeface="Times New Roman"/>
                        </a:rPr>
                        <a:t>Why</a:t>
                      </a:r>
                      <a:endParaRPr b="1" sz="10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b="1" lang="zh-CN" sz="1000">
                          <a:latin typeface="Times New Roman"/>
                          <a:ea typeface="Times New Roman"/>
                          <a:cs typeface="Times New Roman"/>
                          <a:sym typeface="Times New Roman"/>
                        </a:rPr>
                        <a:t>Y</a:t>
                      </a:r>
                      <a:endParaRPr b="1" sz="10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b="1" lang="zh-CN" sz="1000">
                          <a:latin typeface="Times New Roman"/>
                          <a:ea typeface="Times New Roman"/>
                          <a:cs typeface="Times New Roman"/>
                          <a:sym typeface="Times New Roman"/>
                        </a:rPr>
                        <a:t>X </a:t>
                      </a:r>
                      <a:r>
                        <a:rPr lang="zh-CN" sz="900">
                          <a:latin typeface="Times New Roman"/>
                          <a:ea typeface="Times New Roman"/>
                          <a:cs typeface="Times New Roman"/>
                          <a:sym typeface="Times New Roman"/>
                        </a:rPr>
                        <a:t>(Include external variables?)</a:t>
                      </a:r>
                      <a:endParaRPr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b="1" lang="zh-CN" sz="1000">
                          <a:latin typeface="Times New Roman"/>
                          <a:ea typeface="Times New Roman"/>
                          <a:cs typeface="Times New Roman"/>
                          <a:sym typeface="Times New Roman"/>
                        </a:rPr>
                        <a:t>Training Data</a:t>
                      </a:r>
                      <a:endParaRPr b="1" sz="10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b="1" lang="zh-CN" sz="1000">
                          <a:latin typeface="Times New Roman"/>
                          <a:ea typeface="Times New Roman"/>
                          <a:cs typeface="Times New Roman"/>
                          <a:sym typeface="Times New Roman"/>
                        </a:rPr>
                        <a:t>Testing Data</a:t>
                      </a:r>
                      <a:endParaRPr b="1" sz="10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E6B8AF"/>
                    </a:solidFill>
                  </a:tcPr>
                </a:tc>
                <a:tc>
                  <a:txBody>
                    <a:bodyPr/>
                    <a:lstStyle/>
                    <a:p>
                      <a:pPr indent="0" lvl="0" marL="0" rtl="0" algn="ctr">
                        <a:spcBef>
                          <a:spcPts val="0"/>
                        </a:spcBef>
                        <a:spcAft>
                          <a:spcPts val="0"/>
                        </a:spcAft>
                        <a:buNone/>
                      </a:pPr>
                      <a:r>
                        <a:rPr b="1" lang="zh-CN" sz="1000">
                          <a:latin typeface="Times New Roman"/>
                          <a:ea typeface="Times New Roman"/>
                          <a:cs typeface="Times New Roman"/>
                          <a:sym typeface="Times New Roman"/>
                        </a:rPr>
                        <a:t>Evaluation Metrics*</a:t>
                      </a:r>
                      <a:endParaRPr b="1" sz="10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rgbClr val="E6B8AF"/>
                    </a:solidFill>
                  </a:tcPr>
                </a:tc>
              </a:tr>
              <a:tr h="381000">
                <a:tc>
                  <a:txBody>
                    <a:bodyPr/>
                    <a:lstStyle/>
                    <a:p>
                      <a:pPr indent="0" lvl="0" marL="0" rtl="0" algn="l">
                        <a:spcBef>
                          <a:spcPts val="0"/>
                        </a:spcBef>
                        <a:spcAft>
                          <a:spcPts val="0"/>
                        </a:spcAft>
                        <a:buNone/>
                      </a:pPr>
                      <a:r>
                        <a:rPr b="1" lang="zh-CN" sz="900">
                          <a:latin typeface="Times New Roman"/>
                          <a:ea typeface="Times New Roman"/>
                          <a:cs typeface="Times New Roman"/>
                          <a:sym typeface="Times New Roman"/>
                        </a:rPr>
                        <a:t>SARIMA/</a:t>
                      </a:r>
                      <a:endParaRPr b="1" sz="900">
                        <a:latin typeface="Times New Roman"/>
                        <a:ea typeface="Times New Roman"/>
                        <a:cs typeface="Times New Roman"/>
                        <a:sym typeface="Times New Roman"/>
                      </a:endParaRPr>
                    </a:p>
                    <a:p>
                      <a:pPr indent="0" lvl="0" marL="0" rtl="0" algn="l">
                        <a:spcBef>
                          <a:spcPts val="0"/>
                        </a:spcBef>
                        <a:spcAft>
                          <a:spcPts val="0"/>
                        </a:spcAft>
                        <a:buNone/>
                      </a:pPr>
                      <a:r>
                        <a:rPr lang="zh-CN" sz="900">
                          <a:latin typeface="Times New Roman"/>
                          <a:ea typeface="Times New Roman"/>
                          <a:cs typeface="Times New Roman"/>
                          <a:sym typeface="Times New Roman"/>
                        </a:rPr>
                        <a:t>SARIMAX*</a:t>
                      </a:r>
                      <a:endParaRPr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zh-CN" sz="900">
                          <a:solidFill>
                            <a:schemeClr val="dk1"/>
                          </a:solidFill>
                          <a:latin typeface="Times New Roman"/>
                          <a:ea typeface="Times New Roman"/>
                          <a:cs typeface="Times New Roman"/>
                          <a:sym typeface="Times New Roman"/>
                        </a:rPr>
                        <a:t>Captures </a:t>
                      </a:r>
                      <a:r>
                        <a:rPr b="1" lang="zh-CN" sz="900">
                          <a:solidFill>
                            <a:schemeClr val="dk1"/>
                          </a:solidFill>
                          <a:latin typeface="Times New Roman"/>
                          <a:ea typeface="Times New Roman"/>
                          <a:cs typeface="Times New Roman"/>
                          <a:sym typeface="Times New Roman"/>
                        </a:rPr>
                        <a:t>seasonality &amp; trend</a:t>
                      </a:r>
                      <a:r>
                        <a:rPr lang="zh-CN" sz="900">
                          <a:solidFill>
                            <a:schemeClr val="dk1"/>
                          </a:solidFill>
                          <a:latin typeface="Times New Roman"/>
                          <a:ea typeface="Times New Roman"/>
                          <a:cs typeface="Times New Roman"/>
                          <a:sym typeface="Times New Roman"/>
                        </a:rPr>
                        <a:t>, best for stable patterns, widely used in airline forecasting.</a:t>
                      </a:r>
                      <a:endParaRPr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rowSpan="4">
                  <a:txBody>
                    <a:bodyPr/>
                    <a:lstStyle/>
                    <a:p>
                      <a:pPr indent="0" lvl="0" marL="0" rtl="0" algn="l">
                        <a:spcBef>
                          <a:spcPts val="0"/>
                        </a:spcBef>
                        <a:spcAft>
                          <a:spcPts val="0"/>
                        </a:spcAft>
                        <a:buNone/>
                      </a:pPr>
                      <a:r>
                        <a:rPr lang="zh-CN" sz="900">
                          <a:latin typeface="Times New Roman"/>
                          <a:ea typeface="Times New Roman"/>
                          <a:cs typeface="Times New Roman"/>
                          <a:sym typeface="Times New Roman"/>
                        </a:rPr>
                        <a:t>Pax, Flt, LF, RPM</a:t>
                      </a:r>
                      <a:endParaRPr sz="900">
                        <a:latin typeface="Times New Roman"/>
                        <a:ea typeface="Times New Roman"/>
                        <a:cs typeface="Times New Roman"/>
                        <a:sym typeface="Times New Roman"/>
                      </a:endParaRPr>
                    </a:p>
                  </a:txBody>
                  <a:tcPr marT="91425" marB="180000"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zh-CN" sz="900">
                          <a:latin typeface="Times New Roman"/>
                          <a:ea typeface="Times New Roman"/>
                          <a:cs typeface="Times New Roman"/>
                          <a:sym typeface="Times New Roman"/>
                        </a:rPr>
                        <a:t>No/</a:t>
                      </a:r>
                      <a:endParaRPr sz="900">
                        <a:latin typeface="Times New Roman"/>
                        <a:ea typeface="Times New Roman"/>
                        <a:cs typeface="Times New Roman"/>
                        <a:sym typeface="Times New Roman"/>
                      </a:endParaRPr>
                    </a:p>
                    <a:p>
                      <a:pPr indent="0" lvl="0" marL="0" rtl="0" algn="l">
                        <a:spcBef>
                          <a:spcPts val="0"/>
                        </a:spcBef>
                        <a:spcAft>
                          <a:spcPts val="0"/>
                        </a:spcAft>
                        <a:buNone/>
                      </a:pPr>
                      <a:r>
                        <a:rPr lang="zh-CN" sz="900">
                          <a:latin typeface="Times New Roman"/>
                          <a:ea typeface="Times New Roman"/>
                          <a:cs typeface="Times New Roman"/>
                          <a:sym typeface="Times New Roman"/>
                        </a:rPr>
                        <a:t>Yes</a:t>
                      </a:r>
                      <a:endParaRPr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zh-CN" sz="900">
                          <a:solidFill>
                            <a:schemeClr val="dk1"/>
                          </a:solidFill>
                          <a:latin typeface="Times New Roman"/>
                          <a:ea typeface="Times New Roman"/>
                          <a:cs typeface="Times New Roman"/>
                          <a:sym typeface="Times New Roman"/>
                        </a:rPr>
                        <a:t>Pre-COVID only (2003-2019)</a:t>
                      </a:r>
                      <a:r>
                        <a:rPr lang="zh-CN" sz="900">
                          <a:solidFill>
                            <a:schemeClr val="dk1"/>
                          </a:solidFill>
                          <a:latin typeface="Times New Roman"/>
                          <a:ea typeface="Times New Roman"/>
                          <a:cs typeface="Times New Roman"/>
                          <a:sym typeface="Times New Roman"/>
                        </a:rPr>
                        <a:t> (Avoids structural break from COVID)</a:t>
                      </a:r>
                      <a:endParaRPr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rowSpan="4">
                  <a:txBody>
                    <a:bodyPr/>
                    <a:lstStyle/>
                    <a:p>
                      <a:pPr indent="0" lvl="0" marL="0" rtl="0" algn="l">
                        <a:spcBef>
                          <a:spcPts val="0"/>
                        </a:spcBef>
                        <a:spcAft>
                          <a:spcPts val="0"/>
                        </a:spcAft>
                        <a:buNone/>
                      </a:pPr>
                      <a:r>
                        <a:rPr lang="zh-CN" sz="900">
                          <a:latin typeface="Times New Roman"/>
                          <a:ea typeface="Times New Roman"/>
                          <a:cs typeface="Times New Roman"/>
                          <a:sym typeface="Times New Roman"/>
                        </a:rPr>
                        <a:t>2023-04 to 2023-09</a:t>
                      </a:r>
                      <a:endParaRPr sz="900">
                        <a:latin typeface="Times New Roman"/>
                        <a:ea typeface="Times New Roman"/>
                        <a:cs typeface="Times New Roman"/>
                        <a:sym typeface="Times New Roma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rowSpan="2">
                  <a:txBody>
                    <a:bodyPr/>
                    <a:lstStyle/>
                    <a:p>
                      <a:pPr indent="0" lvl="0" marL="0" rtl="0" algn="l">
                        <a:spcBef>
                          <a:spcPts val="0"/>
                        </a:spcBef>
                        <a:spcAft>
                          <a:spcPts val="0"/>
                        </a:spcAft>
                        <a:buNone/>
                      </a:pPr>
                      <a:r>
                        <a:rPr lang="zh-CN" sz="900">
                          <a:latin typeface="Times New Roman"/>
                          <a:ea typeface="Times New Roman"/>
                          <a:cs typeface="Times New Roman"/>
                          <a:sym typeface="Times New Roman"/>
                        </a:rPr>
                        <a:t>AICc, RMSE, MAE</a:t>
                      </a:r>
                      <a:endParaRPr sz="900">
                        <a:latin typeface="Times New Roman"/>
                        <a:ea typeface="Times New Roman"/>
                        <a:cs typeface="Times New Roman"/>
                        <a:sym typeface="Times New Roma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rPr b="1" lang="zh-CN" sz="900">
                          <a:latin typeface="Times New Roman"/>
                          <a:ea typeface="Times New Roman"/>
                          <a:cs typeface="Times New Roman"/>
                          <a:sym typeface="Times New Roman"/>
                        </a:rPr>
                        <a:t>BSTS</a:t>
                      </a:r>
                      <a:endParaRPr b="1"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zh-CN" sz="900">
                          <a:solidFill>
                            <a:schemeClr val="dk1"/>
                          </a:solidFill>
                          <a:latin typeface="Times New Roman"/>
                          <a:ea typeface="Times New Roman"/>
                          <a:cs typeface="Times New Roman"/>
                          <a:sym typeface="Times New Roman"/>
                        </a:rPr>
                        <a:t>Handles </a:t>
                      </a:r>
                      <a:r>
                        <a:rPr b="1" lang="zh-CN" sz="900">
                          <a:solidFill>
                            <a:schemeClr val="dk1"/>
                          </a:solidFill>
                          <a:latin typeface="Times New Roman"/>
                          <a:ea typeface="Times New Roman"/>
                          <a:cs typeface="Times New Roman"/>
                          <a:sym typeface="Times New Roman"/>
                        </a:rPr>
                        <a:t>time series uncertainty</a:t>
                      </a:r>
                      <a:r>
                        <a:rPr lang="zh-CN" sz="900">
                          <a:solidFill>
                            <a:schemeClr val="dk1"/>
                          </a:solidFill>
                          <a:latin typeface="Times New Roman"/>
                          <a:ea typeface="Times New Roman"/>
                          <a:cs typeface="Times New Roman"/>
                          <a:sym typeface="Times New Roman"/>
                        </a:rPr>
                        <a:t>, captures economic impacts, Bayesian approach helps detect shocks.</a:t>
                      </a:r>
                      <a:endParaRPr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vMerge="1"/>
                <a:tc rowSpan="3">
                  <a:txBody>
                    <a:bodyPr/>
                    <a:lstStyle/>
                    <a:p>
                      <a:pPr indent="0" lvl="0" marL="0" rtl="0" algn="l">
                        <a:spcBef>
                          <a:spcPts val="0"/>
                        </a:spcBef>
                        <a:spcAft>
                          <a:spcPts val="0"/>
                        </a:spcAft>
                        <a:buNone/>
                      </a:pPr>
                      <a:r>
                        <a:rPr lang="zh-CN" sz="900">
                          <a:latin typeface="Times New Roman"/>
                          <a:ea typeface="Times New Roman"/>
                          <a:cs typeface="Times New Roman"/>
                          <a:sym typeface="Times New Roman"/>
                        </a:rPr>
                        <a:t>Yes, monthly real GDP and transformed fuel price</a:t>
                      </a:r>
                      <a:endParaRPr sz="900">
                        <a:latin typeface="Times New Roman"/>
                        <a:ea typeface="Times New Roman"/>
                        <a:cs typeface="Times New Roman"/>
                        <a:sym typeface="Times New Roma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b="1" lang="zh-CN" sz="900">
                          <a:solidFill>
                            <a:schemeClr val="dk1"/>
                          </a:solidFill>
                          <a:latin typeface="Times New Roman"/>
                          <a:ea typeface="Times New Roman"/>
                          <a:cs typeface="Times New Roman"/>
                          <a:sym typeface="Times New Roman"/>
                        </a:rPr>
                        <a:t>Full dataset (2003-2023, including COVID)</a:t>
                      </a:r>
                      <a:r>
                        <a:rPr lang="zh-CN" sz="900">
                          <a:solidFill>
                            <a:schemeClr val="dk1"/>
                          </a:solidFill>
                          <a:latin typeface="Times New Roman"/>
                          <a:ea typeface="Times New Roman"/>
                          <a:cs typeface="Times New Roman"/>
                          <a:sym typeface="Times New Roman"/>
                        </a:rPr>
                        <a:t> (Uses Bayesian modeling to adjust for COVID impact)</a:t>
                      </a:r>
                      <a:endParaRPr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vMerge="1"/>
                <a:tc vMerge="1"/>
              </a:tr>
              <a:tr h="381000">
                <a:tc>
                  <a:txBody>
                    <a:bodyPr/>
                    <a:lstStyle/>
                    <a:p>
                      <a:pPr indent="0" lvl="0" marL="0" rtl="0" algn="l">
                        <a:spcBef>
                          <a:spcPts val="0"/>
                        </a:spcBef>
                        <a:spcAft>
                          <a:spcPts val="0"/>
                        </a:spcAft>
                        <a:buClr>
                          <a:schemeClr val="dk1"/>
                        </a:buClr>
                        <a:buSzPts val="1100"/>
                        <a:buFont typeface="Arial"/>
                        <a:buNone/>
                      </a:pPr>
                      <a:r>
                        <a:rPr b="1" lang="zh-CN" sz="900">
                          <a:solidFill>
                            <a:schemeClr val="dk1"/>
                          </a:solidFill>
                          <a:latin typeface="Times New Roman"/>
                          <a:ea typeface="Times New Roman"/>
                          <a:cs typeface="Times New Roman"/>
                          <a:sym typeface="Times New Roman"/>
                        </a:rPr>
                        <a:t>Prophet</a:t>
                      </a:r>
                      <a:endParaRPr b="1"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zh-CN" sz="900">
                          <a:solidFill>
                            <a:schemeClr val="dk1"/>
                          </a:solidFill>
                          <a:latin typeface="Times New Roman"/>
                          <a:ea typeface="Times New Roman"/>
                          <a:cs typeface="Times New Roman"/>
                          <a:sym typeface="Times New Roman"/>
                        </a:rPr>
                        <a:t>Best for </a:t>
                      </a:r>
                      <a:r>
                        <a:rPr b="1" lang="zh-CN" sz="900">
                          <a:solidFill>
                            <a:schemeClr val="dk1"/>
                          </a:solidFill>
                          <a:latin typeface="Times New Roman"/>
                          <a:ea typeface="Times New Roman"/>
                          <a:cs typeface="Times New Roman"/>
                          <a:sym typeface="Times New Roman"/>
                        </a:rPr>
                        <a:t>seasonality &amp; trend shifts</a:t>
                      </a:r>
                      <a:r>
                        <a:rPr lang="zh-CN" sz="900">
                          <a:solidFill>
                            <a:schemeClr val="dk1"/>
                          </a:solidFill>
                          <a:latin typeface="Times New Roman"/>
                          <a:ea typeface="Times New Roman"/>
                          <a:cs typeface="Times New Roman"/>
                          <a:sym typeface="Times New Roman"/>
                        </a:rPr>
                        <a:t>, robust to missing data, automatic changepoints for disruptions.</a:t>
                      </a:r>
                      <a:endParaRPr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vMerge="1"/>
                <a:tc vMerge="1"/>
                <a:tc>
                  <a:txBody>
                    <a:bodyPr/>
                    <a:lstStyle/>
                    <a:p>
                      <a:pPr indent="0" lvl="0" marL="0" rtl="0" algn="l">
                        <a:spcBef>
                          <a:spcPts val="0"/>
                        </a:spcBef>
                        <a:spcAft>
                          <a:spcPts val="0"/>
                        </a:spcAft>
                        <a:buClr>
                          <a:schemeClr val="dk1"/>
                        </a:buClr>
                        <a:buSzPts val="1100"/>
                        <a:buFont typeface="Arial"/>
                        <a:buNone/>
                      </a:pPr>
                      <a:r>
                        <a:rPr b="1" lang="zh-CN" sz="900">
                          <a:solidFill>
                            <a:schemeClr val="dk1"/>
                          </a:solidFill>
                          <a:latin typeface="Times New Roman"/>
                          <a:ea typeface="Times New Roman"/>
                          <a:cs typeface="Times New Roman"/>
                          <a:sym typeface="Times New Roman"/>
                        </a:rPr>
                        <a:t>Full dataset (2003-2023, including COVID with changepoints)</a:t>
                      </a:r>
                      <a:endParaRPr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vMerge="1"/>
                <a:tc rowSpan="2">
                  <a:txBody>
                    <a:bodyPr/>
                    <a:lstStyle/>
                    <a:p>
                      <a:pPr indent="0" lvl="0" marL="0" rtl="0" algn="l">
                        <a:spcBef>
                          <a:spcPts val="0"/>
                        </a:spcBef>
                        <a:spcAft>
                          <a:spcPts val="0"/>
                        </a:spcAft>
                        <a:buNone/>
                      </a:pPr>
                      <a:r>
                        <a:rPr lang="zh-CN" sz="900">
                          <a:latin typeface="Times New Roman"/>
                          <a:ea typeface="Times New Roman"/>
                          <a:cs typeface="Times New Roman"/>
                          <a:sym typeface="Times New Roman"/>
                        </a:rPr>
                        <a:t>RMSE, MAE</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r>
              <a:tr h="381000">
                <a:tc>
                  <a:txBody>
                    <a:bodyPr/>
                    <a:lstStyle/>
                    <a:p>
                      <a:pPr indent="0" lvl="0" marL="0" rtl="0" algn="l">
                        <a:spcBef>
                          <a:spcPts val="0"/>
                        </a:spcBef>
                        <a:spcAft>
                          <a:spcPts val="0"/>
                        </a:spcAft>
                        <a:buNone/>
                      </a:pPr>
                      <a:r>
                        <a:rPr b="1" lang="zh-CN" sz="900">
                          <a:solidFill>
                            <a:schemeClr val="dk1"/>
                          </a:solidFill>
                          <a:latin typeface="Times New Roman"/>
                          <a:ea typeface="Times New Roman"/>
                          <a:cs typeface="Times New Roman"/>
                          <a:sym typeface="Times New Roman"/>
                        </a:rPr>
                        <a:t>XGBoost</a:t>
                      </a:r>
                      <a:endParaRPr b="1"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zh-CN" sz="900">
                          <a:solidFill>
                            <a:schemeClr val="dk1"/>
                          </a:solidFill>
                          <a:latin typeface="Times New Roman"/>
                          <a:ea typeface="Times New Roman"/>
                          <a:cs typeface="Times New Roman"/>
                          <a:sym typeface="Times New Roman"/>
                        </a:rPr>
                        <a:t>Handles </a:t>
                      </a:r>
                      <a:r>
                        <a:rPr b="1" lang="zh-CN" sz="900">
                          <a:solidFill>
                            <a:schemeClr val="dk1"/>
                          </a:solidFill>
                          <a:latin typeface="Times New Roman"/>
                          <a:ea typeface="Times New Roman"/>
                          <a:cs typeface="Times New Roman"/>
                          <a:sym typeface="Times New Roman"/>
                        </a:rPr>
                        <a:t>non-linear effects</a:t>
                      </a:r>
                      <a:r>
                        <a:rPr lang="zh-CN" sz="900">
                          <a:solidFill>
                            <a:schemeClr val="dk1"/>
                          </a:solidFill>
                          <a:latin typeface="Times New Roman"/>
                          <a:ea typeface="Times New Roman"/>
                          <a:cs typeface="Times New Roman"/>
                          <a:sym typeface="Times New Roman"/>
                        </a:rPr>
                        <a:t>, feature selection helps find key demand drivers, good for large datasets.</a:t>
                      </a:r>
                      <a:endParaRPr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vMerge="1"/>
                <a:tc vMerge="1"/>
                <a:tc>
                  <a:txBody>
                    <a:bodyPr/>
                    <a:lstStyle/>
                    <a:p>
                      <a:pPr indent="0" lvl="0" marL="0" rtl="0" algn="l">
                        <a:spcBef>
                          <a:spcPts val="0"/>
                        </a:spcBef>
                        <a:spcAft>
                          <a:spcPts val="0"/>
                        </a:spcAft>
                        <a:buNone/>
                      </a:pPr>
                      <a:r>
                        <a:rPr b="1" lang="zh-CN" sz="900">
                          <a:solidFill>
                            <a:schemeClr val="dk1"/>
                          </a:solidFill>
                          <a:latin typeface="Times New Roman"/>
                          <a:ea typeface="Times New Roman"/>
                          <a:cs typeface="Times New Roman"/>
                          <a:sym typeface="Times New Roman"/>
                        </a:rPr>
                        <a:t>Pre-COVID only (2003-2019)</a:t>
                      </a:r>
                      <a:r>
                        <a:rPr lang="zh-CN" sz="900">
                          <a:solidFill>
                            <a:schemeClr val="dk1"/>
                          </a:solidFill>
                          <a:latin typeface="Times New Roman"/>
                          <a:ea typeface="Times New Roman"/>
                          <a:cs typeface="Times New Roman"/>
                          <a:sym typeface="Times New Roman"/>
                        </a:rPr>
                        <a:t> (Trained on stable data to avoid overfitting)</a:t>
                      </a:r>
                      <a:endParaRPr b="1" sz="9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vMerge="1"/>
                <a:tc vMerge="1"/>
              </a:tr>
            </a:tbl>
          </a:graphicData>
        </a:graphic>
      </p:graphicFrame>
      <p:sp>
        <p:nvSpPr>
          <p:cNvPr id="372" name="Google Shape;372;p36"/>
          <p:cNvSpPr/>
          <p:nvPr/>
        </p:nvSpPr>
        <p:spPr>
          <a:xfrm>
            <a:off x="7216825" y="1800225"/>
            <a:ext cx="1819200" cy="2486100"/>
          </a:xfrm>
          <a:prstGeom prst="wedgeRoundRectCallout">
            <a:avLst>
              <a:gd fmla="val -55348" name="adj1"/>
              <a:gd fmla="val 8513" name="adj2"/>
              <a:gd fmla="val 0" name="adj3"/>
            </a:avLst>
          </a:prstGeom>
          <a:solidFill>
            <a:srgbClr val="E6B8AF"/>
          </a:solidFill>
          <a:ln cap="flat" cmpd="sng" w="9525">
            <a:solidFill>
              <a:srgbClr val="8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zh-CN" sz="1200">
                <a:solidFill>
                  <a:schemeClr val="dk1"/>
                </a:solidFill>
                <a:latin typeface="Times New Roman"/>
                <a:ea typeface="Times New Roman"/>
                <a:cs typeface="Times New Roman"/>
                <a:sym typeface="Times New Roman"/>
              </a:rPr>
              <a:t>Based on evaluation metrics comparison, we will choose </a:t>
            </a:r>
            <a:r>
              <a:rPr b="1" lang="zh-CN" sz="1200">
                <a:solidFill>
                  <a:schemeClr val="dk1"/>
                </a:solidFill>
                <a:latin typeface="Times New Roman"/>
                <a:ea typeface="Times New Roman"/>
                <a:cs typeface="Times New Roman"/>
                <a:sym typeface="Times New Roman"/>
              </a:rPr>
              <a:t>the best model</a:t>
            </a:r>
            <a:r>
              <a:rPr lang="zh-CN" sz="1200">
                <a:solidFill>
                  <a:schemeClr val="dk1"/>
                </a:solidFill>
                <a:latin typeface="Times New Roman"/>
                <a:ea typeface="Times New Roman"/>
                <a:cs typeface="Times New Roman"/>
                <a:sym typeface="Times New Roman"/>
              </a:rPr>
              <a:t> to denormalize for </a:t>
            </a:r>
            <a:r>
              <a:rPr b="1" lang="zh-CN" sz="1200">
                <a:solidFill>
                  <a:schemeClr val="dk1"/>
                </a:solidFill>
                <a:latin typeface="Times New Roman"/>
                <a:ea typeface="Times New Roman"/>
                <a:cs typeface="Times New Roman"/>
                <a:sym typeface="Times New Roman"/>
              </a:rPr>
              <a:t>business interpretations </a:t>
            </a:r>
            <a:r>
              <a:rPr lang="zh-CN" sz="1200">
                <a:solidFill>
                  <a:schemeClr val="dk1"/>
                </a:solidFill>
                <a:latin typeface="Times New Roman"/>
                <a:ea typeface="Times New Roman"/>
                <a:cs typeface="Times New Roman"/>
                <a:sym typeface="Times New Roman"/>
              </a:rPr>
              <a:t>and </a:t>
            </a:r>
            <a:r>
              <a:rPr b="1" lang="zh-CN" sz="1200">
                <a:solidFill>
                  <a:schemeClr val="dk1"/>
                </a:solidFill>
                <a:latin typeface="Times New Roman"/>
                <a:ea typeface="Times New Roman"/>
                <a:cs typeface="Times New Roman"/>
                <a:sym typeface="Times New Roman"/>
              </a:rPr>
              <a:t>one-year forecast</a:t>
            </a:r>
            <a:r>
              <a:rPr lang="zh-CN" sz="1200">
                <a:solidFill>
                  <a:schemeClr val="dk1"/>
                </a:solidFill>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sp>
        <p:nvSpPr>
          <p:cNvPr id="373" name="Google Shape;373;p36"/>
          <p:cNvSpPr txBox="1"/>
          <p:nvPr>
            <p:ph idx="12" type="sldNum"/>
          </p:nvPr>
        </p:nvSpPr>
        <p:spPr>
          <a:xfrm>
            <a:off x="8487333" y="4749892"/>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300"/>
              <a:buFont typeface="Arial"/>
              <a:buNone/>
            </a:pPr>
            <a:fld id="{00000000-1234-1234-1234-123412341234}" type="slidenum">
              <a:rPr lang="zh-CN"/>
              <a:t>‹#›</a:t>
            </a:fld>
            <a:endParaRPr/>
          </a:p>
        </p:txBody>
      </p:sp>
      <p:sp>
        <p:nvSpPr>
          <p:cNvPr id="374" name="Google Shape;374;p36"/>
          <p:cNvSpPr txBox="1"/>
          <p:nvPr/>
        </p:nvSpPr>
        <p:spPr>
          <a:xfrm>
            <a:off x="5695950" y="4805950"/>
            <a:ext cx="2936400" cy="234000"/>
          </a:xfrm>
          <a:prstGeom prst="rect">
            <a:avLst/>
          </a:prstGeom>
          <a:noFill/>
          <a:ln>
            <a:noFill/>
          </a:ln>
        </p:spPr>
        <p:txBody>
          <a:bodyPr anchorCtr="0" anchor="t" bIns="91425" lIns="91425" spcFirstLastPara="1" rIns="91425" wrap="square" tIns="91425">
            <a:noAutofit/>
          </a:bodyPr>
          <a:lstStyle/>
          <a:p>
            <a:pPr indent="0" lvl="0" marL="457200" rtl="0" algn="r">
              <a:spcBef>
                <a:spcPts val="0"/>
              </a:spcBef>
              <a:spcAft>
                <a:spcPts val="0"/>
              </a:spcAft>
              <a:buNone/>
            </a:pPr>
            <a:r>
              <a:rPr lang="zh-CN" sz="800">
                <a:solidFill>
                  <a:schemeClr val="lt1"/>
                </a:solidFill>
                <a:latin typeface="Helvetica Neue"/>
                <a:ea typeface="Helvetica Neue"/>
                <a:cs typeface="Helvetica Neue"/>
                <a:sym typeface="Helvetica Neue"/>
              </a:rPr>
              <a:t>*See SARIMAX in Appendix.</a:t>
            </a:r>
            <a:endParaRPr sz="800">
              <a:solidFill>
                <a:schemeClr val="lt1"/>
              </a:solidFill>
              <a:latin typeface="Helvetica Neue"/>
              <a:ea typeface="Helvetica Neue"/>
              <a:cs typeface="Helvetica Neue"/>
              <a:sym typeface="Helvetica Neue"/>
            </a:endParaRPr>
          </a:p>
          <a:p>
            <a:pPr indent="0" lvl="0" marL="0" rtl="0" algn="r">
              <a:spcBef>
                <a:spcPts val="0"/>
              </a:spcBef>
              <a:spcAft>
                <a:spcPts val="0"/>
              </a:spcAft>
              <a:buNone/>
            </a:pPr>
            <a:r>
              <a:rPr lang="zh-CN" sz="800">
                <a:solidFill>
                  <a:schemeClr val="lt1"/>
                </a:solidFill>
                <a:latin typeface="Helvetica Neue"/>
                <a:ea typeface="Helvetica Neue"/>
                <a:cs typeface="Helvetica Neue"/>
                <a:sym typeface="Helvetica Neue"/>
              </a:rPr>
              <a:t>**See reasons of choosing these metrics in Appendix.</a:t>
            </a:r>
            <a:endParaRPr sz="800">
              <a:solidFill>
                <a:schemeClr val="lt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hicago">
  <a:themeElements>
    <a:clrScheme name="Custom 3">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800000"/>
      </a:hlink>
      <a:folHlink>
        <a:srgbClr val="73737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